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8"/>
  </p:notesMasterIdLst>
  <p:sldIdLst>
    <p:sldId id="256" r:id="rId3"/>
    <p:sldId id="257" r:id="rId4"/>
    <p:sldId id="260" r:id="rId5"/>
    <p:sldId id="258" r:id="rId6"/>
    <p:sldId id="261" r:id="rId7"/>
    <p:sldId id="263" r:id="rId8"/>
    <p:sldId id="259" r:id="rId9"/>
    <p:sldId id="265" r:id="rId10"/>
    <p:sldId id="264" r:id="rId11"/>
    <p:sldId id="266" r:id="rId12"/>
    <p:sldId id="283" r:id="rId13"/>
    <p:sldId id="282" r:id="rId14"/>
    <p:sldId id="285" r:id="rId15"/>
    <p:sldId id="267" r:id="rId16"/>
    <p:sldId id="284" r:id="rId17"/>
    <p:sldId id="268" r:id="rId18"/>
    <p:sldId id="276" r:id="rId19"/>
    <p:sldId id="286" r:id="rId20"/>
    <p:sldId id="271" r:id="rId21"/>
    <p:sldId id="272" r:id="rId22"/>
    <p:sldId id="275" r:id="rId23"/>
    <p:sldId id="279" r:id="rId24"/>
    <p:sldId id="270" r:id="rId25"/>
    <p:sldId id="273" r:id="rId26"/>
    <p:sldId id="280"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9659" autoAdjust="0"/>
  </p:normalViewPr>
  <p:slideViewPr>
    <p:cSldViewPr>
      <p:cViewPr>
        <p:scale>
          <a:sx n="70" d="100"/>
          <a:sy n="70" d="100"/>
        </p:scale>
        <p:origin x="-432"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Нажмите кнопку, чтобы изменить стили основного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5B53510-EC6F-4F41-ADCC-99F3BE7ABBA9}"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8B02262F-63EB-4BB5-900E-CA94A935E392}" type="slidenum">
              <a:rPr lang="ru-RU" smtClean="0"/>
              <a:pPr/>
              <a:t>1</a:t>
            </a:fld>
            <a:endParaRPr lang="ru-RU"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r>
              <a:rPr lang="ru-RU"/>
              <a:t>Нажмите кнопку, чтобы изменить стиль основного заголовка</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ru-RU"/>
              <a:t>Нажмите кнопку, чтобы изменить стиль основного подзаголовка</a:t>
            </a:r>
          </a:p>
        </p:txBody>
      </p:sp>
      <p:sp>
        <p:nvSpPr>
          <p:cNvPr id="4" name="Rectangle 4"/>
          <p:cNvSpPr>
            <a:spLocks noGrp="1" noChangeArrowheads="1"/>
          </p:cNvSpPr>
          <p:nvPr>
            <p:ph type="dt" sz="half"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8DB0E7A4-FA20-4574-A513-3D1531B6EC7A}" type="slidenum">
              <a:rPr lang="ru-RU"/>
              <a:pPr>
                <a:defRPr/>
              </a:pPr>
              <a:t>‹#›</a:t>
            </a:fld>
            <a:endParaRPr lang="ru-RU"/>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AF56E335-D02F-46A1-AF77-47DFF874521E}" type="slidenum">
              <a:rPr lang="ru-RU"/>
              <a:pPr>
                <a:defRPr/>
              </a:pPr>
              <a:t>‹#›</a:t>
            </a:fld>
            <a:endParaRPr lang="ru-RU"/>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94475" y="685800"/>
            <a:ext cx="1771650" cy="54403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279525" y="685800"/>
            <a:ext cx="5162550" cy="54403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49AA889D-752A-4DD6-8803-928DEE1F3EB9}" type="slidenum">
              <a:rPr lang="ru-RU"/>
              <a:pPr>
                <a:defRPr/>
              </a:pPr>
              <a:t>‹#›</a:t>
            </a:fld>
            <a:endParaRPr lang="ru-RU"/>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sz="quarter"/>
          </p:nvPr>
        </p:nvSpPr>
        <p:spPr>
          <a:xfrm>
            <a:off x="2438400" y="2133600"/>
            <a:ext cx="5562600" cy="1774825"/>
          </a:xfrm>
        </p:spPr>
        <p:txBody>
          <a:bodyPr/>
          <a:lstStyle>
            <a:lvl1pPr>
              <a:lnSpc>
                <a:spcPct val="100000"/>
              </a:lnSpc>
              <a:defRPr sz="4800"/>
            </a:lvl1pPr>
          </a:lstStyle>
          <a:p>
            <a:r>
              <a:rPr lang="ru-RU"/>
              <a:t>Образец заголовка</a:t>
            </a:r>
          </a:p>
        </p:txBody>
      </p:sp>
      <p:sp>
        <p:nvSpPr>
          <p:cNvPr id="11267" name="Rectangle 3"/>
          <p:cNvSpPr>
            <a:spLocks noGrp="1" noChangeArrowheads="1"/>
          </p:cNvSpPr>
          <p:nvPr>
            <p:ph type="subTitle" sz="quarter" idx="1"/>
          </p:nvPr>
        </p:nvSpPr>
        <p:spPr>
          <a:xfrm>
            <a:off x="2438400" y="3962400"/>
            <a:ext cx="5562600" cy="990600"/>
          </a:xfrm>
        </p:spPr>
        <p:txBody>
          <a:bodyPr/>
          <a:lstStyle>
            <a:lvl1pPr marL="0" indent="0">
              <a:buFontTx/>
              <a:buNone/>
              <a:defRPr/>
            </a:lvl1pPr>
          </a:lstStyle>
          <a:p>
            <a:r>
              <a:rPr lang="ru-RU"/>
              <a:t>Образец подзаголовка</a:t>
            </a:r>
          </a:p>
        </p:txBody>
      </p:sp>
      <p:sp>
        <p:nvSpPr>
          <p:cNvPr id="4" name="Rectangle 4"/>
          <p:cNvSpPr>
            <a:spLocks noGrp="1" noChangeArrowheads="1"/>
          </p:cNvSpPr>
          <p:nvPr>
            <p:ph type="dt" sz="quarter"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27935926-CADC-4DE3-8621-98085815C395}" type="slidenum">
              <a:rPr lang="ru-RU"/>
              <a:pPr>
                <a:defRPr/>
              </a:pPr>
              <a:t>‹#›</a:t>
            </a:fld>
            <a:endParaRPr lang="ru-RU"/>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quarter"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6BF72C9-CA03-4A6C-A897-E4BF38E3245A}" type="slidenum">
              <a:rPr lang="ru-RU"/>
              <a:pPr>
                <a:defRPr/>
              </a:pPr>
              <a:t>‹#›</a:t>
            </a:fld>
            <a:endParaRPr lang="ru-RU"/>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quarter"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339305A-1B3A-4565-B2DA-ABF5AC0AC8B2}" type="slidenum">
              <a:rPr lang="ru-RU"/>
              <a:pPr>
                <a:defRPr/>
              </a:pPr>
              <a:t>‹#›</a:t>
            </a:fld>
            <a:endParaRPr lang="ru-RU"/>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066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8006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quarter"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9ACC5EB-B04F-49B7-A4AB-2226B4F17639}" type="slidenum">
              <a:rPr lang="ru-RU"/>
              <a:pPr>
                <a:defRPr/>
              </a:pPr>
              <a:t>‹#›</a:t>
            </a:fld>
            <a:endParaRPr lang="ru-RU"/>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quarter"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3413B5AD-63EA-44EC-A64B-C4E8B7B40397}" type="slidenum">
              <a:rPr lang="ru-RU"/>
              <a:pPr>
                <a:defRPr/>
              </a:pPr>
              <a:t>‹#›</a:t>
            </a:fld>
            <a:endParaRPr lang="ru-RU"/>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quarter"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B3C7F0B8-1325-424A-B012-50F1FC974FBC}" type="slidenum">
              <a:rPr lang="ru-RU"/>
              <a:pPr>
                <a:defRPr/>
              </a:pPr>
              <a:t>‹#›</a:t>
            </a:fld>
            <a:endParaRPr lang="ru-RU"/>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quarter"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F93A5543-A72E-4E3B-9126-F94AEE937908}" type="slidenum">
              <a:rPr lang="ru-RU"/>
              <a:pPr>
                <a:defRPr/>
              </a:pPr>
              <a:t>‹#›</a:t>
            </a:fld>
            <a:endParaRPr lang="ru-RU"/>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quarter"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F95F641-8781-45CC-9C5A-19A0334D6613}" type="slidenum">
              <a:rPr lang="ru-RU"/>
              <a:pPr>
                <a:defRPr/>
              </a:pPr>
              <a:t>‹#›</a:t>
            </a:fld>
            <a:endParaRPr lang="ru-RU"/>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35EC5D21-274B-4DAE-A352-934B0C6FCC61}" type="slidenum">
              <a:rPr lang="ru-RU"/>
              <a:pPr>
                <a:defRPr/>
              </a:pPr>
              <a:t>‹#›</a:t>
            </a:fld>
            <a:endParaRPr lang="ru-RU"/>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quarter"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50FC7EF-0C52-4290-9595-6F3CCBA2E195}" type="slidenum">
              <a:rPr lang="ru-RU"/>
              <a:pPr>
                <a:defRPr/>
              </a:pPr>
              <a:t>‹#›</a:t>
            </a:fld>
            <a:endParaRPr lang="ru-RU"/>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quarter"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9EDA763-ED81-4841-8519-2D74654784C0}" type="slidenum">
              <a:rPr lang="ru-RU"/>
              <a:pPr>
                <a:defRPr/>
              </a:pPr>
              <a:t>‹#›</a:t>
            </a:fld>
            <a:endParaRPr lang="ru-RU"/>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53250" y="274638"/>
            <a:ext cx="19621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66800" y="274638"/>
            <a:ext cx="57340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quarter"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206E9DE-1930-4FCD-BC50-F183082A12A4}" type="slidenum">
              <a:rPr lang="ru-RU"/>
              <a:pPr>
                <a:defRPr/>
              </a:pPr>
              <a:t>‹#›</a:t>
            </a:fld>
            <a:endParaRPr lang="ru-RU"/>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74638"/>
            <a:ext cx="7848600" cy="1173162"/>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1066800" y="1600200"/>
            <a:ext cx="35814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800600" y="1600200"/>
            <a:ext cx="35814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quarter"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4FB3848-BB3E-4A8B-9E76-A3BF704DF0E8}" type="slidenum">
              <a:rPr lang="ru-RU"/>
              <a:pPr>
                <a:defRPr/>
              </a:pPr>
              <a:t>‹#›</a:t>
            </a:fld>
            <a:endParaRPr lang="ru-RU"/>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74638"/>
            <a:ext cx="7848600" cy="1173162"/>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1066800" y="1600200"/>
            <a:ext cx="35814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800600" y="1600200"/>
            <a:ext cx="35814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800600" y="3938588"/>
            <a:ext cx="35814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quarter"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1BC6B604-6D56-4433-9099-44E8AF23B996}" type="slidenum">
              <a:rPr lang="ru-RU"/>
              <a:pPr>
                <a:defRPr/>
              </a:pPr>
              <a:t>‹#›</a:t>
            </a:fld>
            <a:endParaRPr lang="ru-RU"/>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74638"/>
            <a:ext cx="7848600" cy="1173162"/>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1066800" y="1600200"/>
            <a:ext cx="73152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1066800" y="3938588"/>
            <a:ext cx="73152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quarter"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48B1F2A-16A7-45E7-8A7D-99531F035F08}" type="slidenum">
              <a:rPr lang="ru-RU"/>
              <a:pPr>
                <a:defRPr/>
              </a:pPr>
              <a:t>‹#›</a:t>
            </a:fld>
            <a:endParaRPr lang="ru-RU"/>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7BDA58E4-9872-422D-82E5-D86D5A6B1942}" type="slidenum">
              <a:rPr lang="ru-RU"/>
              <a:pPr>
                <a:defRPr/>
              </a:pPr>
              <a:t>‹#›</a:t>
            </a:fld>
            <a:endParaRPr lang="ru-RU"/>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110E7EAB-CB30-49B7-952B-F47C669EF2C0}" type="slidenum">
              <a:rPr lang="ru-RU"/>
              <a:pPr>
                <a:defRPr/>
              </a:pPr>
              <a:t>‹#›</a:t>
            </a:fld>
            <a:endParaRPr lang="ru-RU"/>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7"/>
          <p:cNvSpPr>
            <a:spLocks noGrp="1" noChangeArrowheads="1"/>
          </p:cNvSpPr>
          <p:nvPr>
            <p:ph type="dt" sz="half" idx="10"/>
          </p:nvPr>
        </p:nvSpPr>
        <p:spPr>
          <a:ln/>
        </p:spPr>
        <p:txBody>
          <a:bodyPr/>
          <a:lstStyle>
            <a:lvl1pPr>
              <a:defRPr/>
            </a:lvl1pPr>
          </a:lstStyle>
          <a:p>
            <a:pPr>
              <a:defRPr/>
            </a:pPr>
            <a:endParaRPr lang="ru-RU"/>
          </a:p>
        </p:txBody>
      </p:sp>
      <p:sp>
        <p:nvSpPr>
          <p:cNvPr id="8" name="Rectangle 8"/>
          <p:cNvSpPr>
            <a:spLocks noGrp="1" noChangeArrowheads="1"/>
          </p:cNvSpPr>
          <p:nvPr>
            <p:ph type="ftr" sz="quarter" idx="11"/>
          </p:nvPr>
        </p:nvSpPr>
        <p:spPr>
          <a:ln/>
        </p:spPr>
        <p:txBody>
          <a:bodyPr/>
          <a:lstStyle>
            <a:lvl1pPr>
              <a:defRPr/>
            </a:lvl1pPr>
          </a:lstStyle>
          <a:p>
            <a:pPr>
              <a:defRPr/>
            </a:pPr>
            <a:endParaRPr lang="ru-RU"/>
          </a:p>
        </p:txBody>
      </p:sp>
      <p:sp>
        <p:nvSpPr>
          <p:cNvPr id="9" name="Rectangle 9"/>
          <p:cNvSpPr>
            <a:spLocks noGrp="1" noChangeArrowheads="1"/>
          </p:cNvSpPr>
          <p:nvPr>
            <p:ph type="sldNum" sz="quarter" idx="12"/>
          </p:nvPr>
        </p:nvSpPr>
        <p:spPr>
          <a:ln/>
        </p:spPr>
        <p:txBody>
          <a:bodyPr/>
          <a:lstStyle>
            <a:lvl1pPr>
              <a:defRPr/>
            </a:lvl1pPr>
          </a:lstStyle>
          <a:p>
            <a:pPr>
              <a:defRPr/>
            </a:pPr>
            <a:fld id="{A0F7B2C6-A591-4B06-8EF7-5072C11B3AB3}" type="slidenum">
              <a:rPr lang="ru-RU"/>
              <a:pPr>
                <a:defRPr/>
              </a:pPr>
              <a:t>‹#›</a:t>
            </a:fld>
            <a:endParaRPr lang="ru-RU"/>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7"/>
          <p:cNvSpPr>
            <a:spLocks noGrp="1" noChangeArrowheads="1"/>
          </p:cNvSpPr>
          <p:nvPr>
            <p:ph type="dt" sz="half" idx="10"/>
          </p:nvPr>
        </p:nvSpPr>
        <p:spPr>
          <a:ln/>
        </p:spPr>
        <p:txBody>
          <a:bodyPr/>
          <a:lstStyle>
            <a:lvl1pPr>
              <a:defRPr/>
            </a:lvl1pPr>
          </a:lstStyle>
          <a:p>
            <a:pPr>
              <a:defRPr/>
            </a:pPr>
            <a:endParaRPr lang="ru-RU"/>
          </a:p>
        </p:txBody>
      </p:sp>
      <p:sp>
        <p:nvSpPr>
          <p:cNvPr id="4" name="Rectangle 8"/>
          <p:cNvSpPr>
            <a:spLocks noGrp="1" noChangeArrowheads="1"/>
          </p:cNvSpPr>
          <p:nvPr>
            <p:ph type="ftr" sz="quarter" idx="11"/>
          </p:nvPr>
        </p:nvSpPr>
        <p:spPr>
          <a:ln/>
        </p:spPr>
        <p:txBody>
          <a:bodyPr/>
          <a:lstStyle>
            <a:lvl1pPr>
              <a:defRPr/>
            </a:lvl1pPr>
          </a:lstStyle>
          <a:p>
            <a:pPr>
              <a:defRPr/>
            </a:pPr>
            <a:endParaRPr lang="ru-RU"/>
          </a:p>
        </p:txBody>
      </p:sp>
      <p:sp>
        <p:nvSpPr>
          <p:cNvPr id="5" name="Rectangle 9"/>
          <p:cNvSpPr>
            <a:spLocks noGrp="1" noChangeArrowheads="1"/>
          </p:cNvSpPr>
          <p:nvPr>
            <p:ph type="sldNum" sz="quarter" idx="12"/>
          </p:nvPr>
        </p:nvSpPr>
        <p:spPr>
          <a:ln/>
        </p:spPr>
        <p:txBody>
          <a:bodyPr/>
          <a:lstStyle>
            <a:lvl1pPr>
              <a:defRPr/>
            </a:lvl1pPr>
          </a:lstStyle>
          <a:p>
            <a:pPr>
              <a:defRPr/>
            </a:pPr>
            <a:fld id="{5FFFE81E-692D-4FFD-8E24-FD21B0E6EA8F}" type="slidenum">
              <a:rPr lang="ru-RU"/>
              <a:pPr>
                <a:defRPr/>
              </a:pPr>
              <a:t>‹#›</a:t>
            </a:fld>
            <a:endParaRPr lang="ru-RU"/>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ru-RU"/>
          </a:p>
        </p:txBody>
      </p:sp>
      <p:sp>
        <p:nvSpPr>
          <p:cNvPr id="3" name="Rectangle 8"/>
          <p:cNvSpPr>
            <a:spLocks noGrp="1" noChangeArrowheads="1"/>
          </p:cNvSpPr>
          <p:nvPr>
            <p:ph type="ftr" sz="quarter" idx="11"/>
          </p:nvPr>
        </p:nvSpPr>
        <p:spPr>
          <a:ln/>
        </p:spPr>
        <p:txBody>
          <a:bodyPr/>
          <a:lstStyle>
            <a:lvl1pPr>
              <a:defRPr/>
            </a:lvl1pPr>
          </a:lstStyle>
          <a:p>
            <a:pPr>
              <a:defRPr/>
            </a:pPr>
            <a:endParaRPr lang="ru-RU"/>
          </a:p>
        </p:txBody>
      </p:sp>
      <p:sp>
        <p:nvSpPr>
          <p:cNvPr id="4" name="Rectangle 9"/>
          <p:cNvSpPr>
            <a:spLocks noGrp="1" noChangeArrowheads="1"/>
          </p:cNvSpPr>
          <p:nvPr>
            <p:ph type="sldNum" sz="quarter" idx="12"/>
          </p:nvPr>
        </p:nvSpPr>
        <p:spPr>
          <a:ln/>
        </p:spPr>
        <p:txBody>
          <a:bodyPr/>
          <a:lstStyle>
            <a:lvl1pPr>
              <a:defRPr/>
            </a:lvl1pPr>
          </a:lstStyle>
          <a:p>
            <a:pPr>
              <a:defRPr/>
            </a:pPr>
            <a:fld id="{646A8735-5455-4CE7-A500-360847B40A60}" type="slidenum">
              <a:rPr lang="ru-RU"/>
              <a:pPr>
                <a:defRPr/>
              </a:pPr>
              <a:t>‹#›</a:t>
            </a:fld>
            <a:endParaRPr lang="ru-RU"/>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F3ECBA98-0443-4300-8D88-C16705B820F5}" type="slidenum">
              <a:rPr lang="ru-RU"/>
              <a:pPr>
                <a:defRPr/>
              </a:pPr>
              <a:t>‹#›</a:t>
            </a:fld>
            <a:endParaRPr lang="ru-RU"/>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34FDB7A9-724A-434E-9DD0-7F878EABD9D6}" type="slidenum">
              <a:rPr lang="ru-RU"/>
              <a:pPr>
                <a:defRPr/>
              </a:pPr>
              <a:t>‹#›</a:t>
            </a:fld>
            <a:endParaRPr lang="ru-RU"/>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Нажмите кнопку, чтобы изменить стиль основного заголовка</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Нажмите кнопку, чтобы изменить стили основного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ru-RU"/>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ru-RU"/>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B27781C9-43DA-42FF-9DA9-9F0BA7C5536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6"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Lst>
  <p:transition>
    <p:wipe dir="r"/>
  </p:transition>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entury Gothic" pitchFamily="34" charset="0"/>
        </a:defRPr>
      </a:lvl2pPr>
      <a:lvl3pPr algn="l" rtl="0" eaLnBrk="0" fontAlgn="base" hangingPunct="0">
        <a:spcBef>
          <a:spcPct val="0"/>
        </a:spcBef>
        <a:spcAft>
          <a:spcPct val="0"/>
        </a:spcAft>
        <a:defRPr sz="3600">
          <a:solidFill>
            <a:schemeClr val="tx2"/>
          </a:solidFill>
          <a:latin typeface="Century Gothic" pitchFamily="34" charset="0"/>
        </a:defRPr>
      </a:lvl3pPr>
      <a:lvl4pPr algn="l" rtl="0" eaLnBrk="0" fontAlgn="base" hangingPunct="0">
        <a:spcBef>
          <a:spcPct val="0"/>
        </a:spcBef>
        <a:spcAft>
          <a:spcPct val="0"/>
        </a:spcAft>
        <a:defRPr sz="3600">
          <a:solidFill>
            <a:schemeClr val="tx2"/>
          </a:solidFill>
          <a:latin typeface="Century Gothic" pitchFamily="34" charset="0"/>
        </a:defRPr>
      </a:lvl4pPr>
      <a:lvl5pPr algn="l" rtl="0" eaLnBrk="0" fontAlgn="base" hangingPunct="0">
        <a:spcBef>
          <a:spcPct val="0"/>
        </a:spcBef>
        <a:spcAft>
          <a:spcPct val="0"/>
        </a:spcAft>
        <a:defRPr sz="3600">
          <a:solidFill>
            <a:schemeClr val="tx2"/>
          </a:solidFill>
          <a:latin typeface="Century Gothic" pitchFamily="34"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1066800" y="274638"/>
            <a:ext cx="7848600" cy="11731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3315" name="Rectangle 3"/>
          <p:cNvSpPr>
            <a:spLocks noGrp="1" noChangeArrowheads="1"/>
          </p:cNvSpPr>
          <p:nvPr>
            <p:ph type="body" idx="1"/>
          </p:nvPr>
        </p:nvSpPr>
        <p:spPr bwMode="auto">
          <a:xfrm>
            <a:off x="1066800" y="1600200"/>
            <a:ext cx="7315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44" name="Rectangle 4"/>
          <p:cNvSpPr>
            <a:spLocks noGrp="1" noChangeArrowheads="1"/>
          </p:cNvSpPr>
          <p:nvPr>
            <p:ph type="dt" sz="quarter" idx="2"/>
          </p:nvPr>
        </p:nvSpPr>
        <p:spPr bwMode="auto">
          <a:xfrm>
            <a:off x="2286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a:solidFill>
                  <a:srgbClr val="000000"/>
                </a:solidFill>
                <a:latin typeface="+mn-lt"/>
              </a:defRPr>
            </a:lvl1pPr>
          </a:lstStyle>
          <a:p>
            <a:pPr>
              <a:defRPr/>
            </a:pPr>
            <a:endParaRPr lang="ru-RU"/>
          </a:p>
        </p:txBody>
      </p:sp>
      <p:sp>
        <p:nvSpPr>
          <p:cNvPr id="10245" name="Rectangle 5"/>
          <p:cNvSpPr>
            <a:spLocks noGrp="1" noChangeArrowheads="1"/>
          </p:cNvSpPr>
          <p:nvPr>
            <p:ph type="ftr" sz="quarter" idx="3"/>
          </p:nvPr>
        </p:nvSpPr>
        <p:spPr bwMode="auto">
          <a:xfrm>
            <a:off x="2590800" y="6400800"/>
            <a:ext cx="4876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200">
                <a:solidFill>
                  <a:srgbClr val="000000"/>
                </a:solidFill>
                <a:latin typeface="+mn-lt"/>
              </a:defRPr>
            </a:lvl1pPr>
          </a:lstStyle>
          <a:p>
            <a:pPr>
              <a:defRPr/>
            </a:pPr>
            <a:endParaRPr lang="ru-RU"/>
          </a:p>
        </p:txBody>
      </p:sp>
      <p:sp>
        <p:nvSpPr>
          <p:cNvPr id="10246" name="Rectangle 6"/>
          <p:cNvSpPr>
            <a:spLocks noGrp="1" noChangeArrowheads="1"/>
          </p:cNvSpPr>
          <p:nvPr>
            <p:ph type="sldNum" sz="quarter" idx="4"/>
          </p:nvPr>
        </p:nvSpPr>
        <p:spPr bwMode="auto">
          <a:xfrm>
            <a:off x="7696200" y="6400800"/>
            <a:ext cx="1295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a:solidFill>
                  <a:srgbClr val="000000"/>
                </a:solidFill>
                <a:latin typeface="+mn-lt"/>
              </a:defRPr>
            </a:lvl1pPr>
          </a:lstStyle>
          <a:p>
            <a:pPr>
              <a:defRPr/>
            </a:pPr>
            <a:fld id="{1E2BDCE5-3B6B-4927-B8C8-AFDD5CE67378}"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677" r:id="rId1"/>
    <p:sldLayoutId id="2147483675" r:id="rId2"/>
    <p:sldLayoutId id="2147483674" r:id="rId3"/>
    <p:sldLayoutId id="2147483673" r:id="rId4"/>
    <p:sldLayoutId id="2147483672" r:id="rId5"/>
    <p:sldLayoutId id="2147483671" r:id="rId6"/>
    <p:sldLayoutId id="2147483670" r:id="rId7"/>
    <p:sldLayoutId id="2147483669" r:id="rId8"/>
    <p:sldLayoutId id="2147483668" r:id="rId9"/>
    <p:sldLayoutId id="2147483667" r:id="rId10"/>
    <p:sldLayoutId id="2147483666" r:id="rId11"/>
    <p:sldLayoutId id="2147483665" r:id="rId12"/>
    <p:sldLayoutId id="2147483664" r:id="rId13"/>
    <p:sldLayoutId id="2147483663" r:id="rId14"/>
  </p:sldLayoutIdLst>
  <p:transition>
    <p:wipe dir="r"/>
  </p:transition>
  <p:txStyles>
    <p:titleStyle>
      <a:lvl1pPr algn="l" rtl="0" eaLnBrk="0" fontAlgn="base" hangingPunct="0">
        <a:lnSpc>
          <a:spcPct val="80000"/>
        </a:lnSpc>
        <a:spcBef>
          <a:spcPct val="0"/>
        </a:spcBef>
        <a:spcAft>
          <a:spcPct val="0"/>
        </a:spcAft>
        <a:defRPr sz="4000">
          <a:solidFill>
            <a:srgbClr val="000000"/>
          </a:solidFill>
          <a:latin typeface="+mj-lt"/>
          <a:ea typeface="+mj-ea"/>
          <a:cs typeface="+mj-cs"/>
        </a:defRPr>
      </a:lvl1pPr>
      <a:lvl2pPr algn="l" rtl="0" eaLnBrk="0" fontAlgn="base" hangingPunct="0">
        <a:lnSpc>
          <a:spcPct val="80000"/>
        </a:lnSpc>
        <a:spcBef>
          <a:spcPct val="0"/>
        </a:spcBef>
        <a:spcAft>
          <a:spcPct val="0"/>
        </a:spcAft>
        <a:defRPr sz="4000">
          <a:solidFill>
            <a:srgbClr val="000000"/>
          </a:solidFill>
          <a:latin typeface="Garamond" pitchFamily="18" charset="0"/>
        </a:defRPr>
      </a:lvl2pPr>
      <a:lvl3pPr algn="l" rtl="0" eaLnBrk="0" fontAlgn="base" hangingPunct="0">
        <a:lnSpc>
          <a:spcPct val="80000"/>
        </a:lnSpc>
        <a:spcBef>
          <a:spcPct val="0"/>
        </a:spcBef>
        <a:spcAft>
          <a:spcPct val="0"/>
        </a:spcAft>
        <a:defRPr sz="4000">
          <a:solidFill>
            <a:srgbClr val="000000"/>
          </a:solidFill>
          <a:latin typeface="Garamond" pitchFamily="18" charset="0"/>
        </a:defRPr>
      </a:lvl3pPr>
      <a:lvl4pPr algn="l" rtl="0" eaLnBrk="0" fontAlgn="base" hangingPunct="0">
        <a:lnSpc>
          <a:spcPct val="80000"/>
        </a:lnSpc>
        <a:spcBef>
          <a:spcPct val="0"/>
        </a:spcBef>
        <a:spcAft>
          <a:spcPct val="0"/>
        </a:spcAft>
        <a:defRPr sz="4000">
          <a:solidFill>
            <a:srgbClr val="000000"/>
          </a:solidFill>
          <a:latin typeface="Garamond" pitchFamily="18" charset="0"/>
        </a:defRPr>
      </a:lvl4pPr>
      <a:lvl5pPr algn="l" rtl="0" eaLnBrk="0" fontAlgn="base" hangingPunct="0">
        <a:lnSpc>
          <a:spcPct val="80000"/>
        </a:lnSpc>
        <a:spcBef>
          <a:spcPct val="0"/>
        </a:spcBef>
        <a:spcAft>
          <a:spcPct val="0"/>
        </a:spcAft>
        <a:defRPr sz="4000">
          <a:solidFill>
            <a:srgbClr val="000000"/>
          </a:solidFill>
          <a:latin typeface="Garamond" pitchFamily="18" charset="0"/>
        </a:defRPr>
      </a:lvl5pPr>
      <a:lvl6pPr marL="457200" algn="l" rtl="0" fontAlgn="base">
        <a:lnSpc>
          <a:spcPct val="80000"/>
        </a:lnSpc>
        <a:spcBef>
          <a:spcPct val="0"/>
        </a:spcBef>
        <a:spcAft>
          <a:spcPct val="0"/>
        </a:spcAft>
        <a:defRPr sz="4000">
          <a:solidFill>
            <a:srgbClr val="000000"/>
          </a:solidFill>
          <a:latin typeface="Garamond" pitchFamily="18" charset="0"/>
        </a:defRPr>
      </a:lvl6pPr>
      <a:lvl7pPr marL="914400" algn="l" rtl="0" fontAlgn="base">
        <a:lnSpc>
          <a:spcPct val="80000"/>
        </a:lnSpc>
        <a:spcBef>
          <a:spcPct val="0"/>
        </a:spcBef>
        <a:spcAft>
          <a:spcPct val="0"/>
        </a:spcAft>
        <a:defRPr sz="4000">
          <a:solidFill>
            <a:srgbClr val="000000"/>
          </a:solidFill>
          <a:latin typeface="Garamond" pitchFamily="18" charset="0"/>
        </a:defRPr>
      </a:lvl7pPr>
      <a:lvl8pPr marL="1371600" algn="l" rtl="0" fontAlgn="base">
        <a:lnSpc>
          <a:spcPct val="80000"/>
        </a:lnSpc>
        <a:spcBef>
          <a:spcPct val="0"/>
        </a:spcBef>
        <a:spcAft>
          <a:spcPct val="0"/>
        </a:spcAft>
        <a:defRPr sz="4000">
          <a:solidFill>
            <a:srgbClr val="000000"/>
          </a:solidFill>
          <a:latin typeface="Garamond" pitchFamily="18" charset="0"/>
        </a:defRPr>
      </a:lvl8pPr>
      <a:lvl9pPr marL="1828800" algn="l" rtl="0" fontAlgn="base">
        <a:lnSpc>
          <a:spcPct val="80000"/>
        </a:lnSpc>
        <a:spcBef>
          <a:spcPct val="0"/>
        </a:spcBef>
        <a:spcAft>
          <a:spcPct val="0"/>
        </a:spcAft>
        <a:defRPr sz="4000">
          <a:solidFill>
            <a:srgbClr val="000000"/>
          </a:solidFill>
          <a:latin typeface="Garamond" pitchFamily="18" charset="0"/>
        </a:defRPr>
      </a:lvl9pPr>
    </p:titleStyle>
    <p:bodyStyle>
      <a:lvl1pPr marL="342900" indent="-342900" algn="l" rtl="0" eaLnBrk="0" fontAlgn="base" hangingPunct="0">
        <a:spcBef>
          <a:spcPct val="60000"/>
        </a:spcBef>
        <a:spcAft>
          <a:spcPct val="0"/>
        </a:spcAft>
        <a:buClr>
          <a:srgbClr val="000000"/>
        </a:buClr>
        <a:buChar char="•"/>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Font typeface="Garamond" pitchFamily="18" charset="0"/>
        <a:buChar char="−"/>
        <a:defRPr sz="2400">
          <a:solidFill>
            <a:srgbClr val="000000"/>
          </a:solidFill>
          <a:latin typeface="+mn-lt"/>
        </a:defRPr>
      </a:lvl2pPr>
      <a:lvl3pPr marL="1143000" indent="-228600" algn="l" rtl="0" eaLnBrk="0" fontAlgn="base" hangingPunct="0">
        <a:spcBef>
          <a:spcPct val="20000"/>
        </a:spcBef>
        <a:spcAft>
          <a:spcPct val="0"/>
        </a:spcAft>
        <a:buClr>
          <a:srgbClr val="000000"/>
        </a:buClr>
        <a:buChar char="•"/>
        <a:defRPr sz="2000">
          <a:solidFill>
            <a:srgbClr val="000000"/>
          </a:solidFill>
          <a:latin typeface="+mn-lt"/>
        </a:defRPr>
      </a:lvl3pPr>
      <a:lvl4pPr marL="1600200" indent="-228600" algn="l" rtl="0" eaLnBrk="0" fontAlgn="base" hangingPunct="0">
        <a:spcBef>
          <a:spcPct val="20000"/>
        </a:spcBef>
        <a:spcAft>
          <a:spcPct val="0"/>
        </a:spcAft>
        <a:buClr>
          <a:srgbClr val="000000"/>
        </a:buClr>
        <a:buFont typeface="Garamond" pitchFamily="18" charset="0"/>
        <a:buChar char="−"/>
        <a:defRPr sz="1600">
          <a:solidFill>
            <a:srgbClr val="000000"/>
          </a:solidFill>
          <a:latin typeface="+mn-lt"/>
        </a:defRPr>
      </a:lvl4pPr>
      <a:lvl5pPr marL="2057400" indent="-228600" algn="l" rtl="0" eaLnBrk="0" fontAlgn="base" hangingPunct="0">
        <a:spcBef>
          <a:spcPct val="20000"/>
        </a:spcBef>
        <a:spcAft>
          <a:spcPct val="0"/>
        </a:spcAft>
        <a:buClr>
          <a:srgbClr val="000000"/>
        </a:buClr>
        <a:buChar char="•"/>
        <a:defRPr sz="1600">
          <a:solidFill>
            <a:srgbClr val="000000"/>
          </a:solidFill>
          <a:latin typeface="+mn-lt"/>
        </a:defRPr>
      </a:lvl5pPr>
      <a:lvl6pPr marL="2514600" indent="-228600" algn="l" rtl="0" fontAlgn="base">
        <a:spcBef>
          <a:spcPct val="20000"/>
        </a:spcBef>
        <a:spcAft>
          <a:spcPct val="0"/>
        </a:spcAft>
        <a:buClr>
          <a:srgbClr val="000000"/>
        </a:buClr>
        <a:buChar char="•"/>
        <a:defRPr sz="1600">
          <a:solidFill>
            <a:srgbClr val="000000"/>
          </a:solidFill>
          <a:latin typeface="+mn-lt"/>
        </a:defRPr>
      </a:lvl6pPr>
      <a:lvl7pPr marL="2971800" indent="-228600" algn="l" rtl="0" fontAlgn="base">
        <a:spcBef>
          <a:spcPct val="20000"/>
        </a:spcBef>
        <a:spcAft>
          <a:spcPct val="0"/>
        </a:spcAft>
        <a:buClr>
          <a:srgbClr val="000000"/>
        </a:buClr>
        <a:buChar char="•"/>
        <a:defRPr sz="1600">
          <a:solidFill>
            <a:srgbClr val="000000"/>
          </a:solidFill>
          <a:latin typeface="+mn-lt"/>
        </a:defRPr>
      </a:lvl7pPr>
      <a:lvl8pPr marL="3429000" indent="-228600" algn="l" rtl="0" fontAlgn="base">
        <a:spcBef>
          <a:spcPct val="20000"/>
        </a:spcBef>
        <a:spcAft>
          <a:spcPct val="0"/>
        </a:spcAft>
        <a:buClr>
          <a:srgbClr val="000000"/>
        </a:buClr>
        <a:buChar char="•"/>
        <a:defRPr sz="1600">
          <a:solidFill>
            <a:srgbClr val="000000"/>
          </a:solidFill>
          <a:latin typeface="+mn-lt"/>
        </a:defRPr>
      </a:lvl8pPr>
      <a:lvl9pPr marL="3886200" indent="-228600" algn="l" rtl="0" fontAlgn="base">
        <a:spcBef>
          <a:spcPct val="20000"/>
        </a:spcBef>
        <a:spcAft>
          <a:spcPct val="0"/>
        </a:spcAft>
        <a:buClr>
          <a:srgbClr val="000000"/>
        </a:buClr>
        <a:buChar char="•"/>
        <a:defRPr sz="1600">
          <a:solidFill>
            <a:srgbClr val="000000"/>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57250" y="714375"/>
            <a:ext cx="7943850" cy="3857625"/>
          </a:xfrm>
        </p:spPr>
        <p:txBody>
          <a:bodyPr/>
          <a:lstStyle/>
          <a:p>
            <a:pPr algn="ctr" eaLnBrk="1" hangingPunct="1"/>
            <a:r>
              <a:rPr lang="ru-RU" sz="4400" b="1" smtClean="0"/>
              <a:t>«Святой камень-следовик»</a:t>
            </a:r>
            <a:br>
              <a:rPr lang="ru-RU" sz="4400" b="1" smtClean="0"/>
            </a:br>
            <a:r>
              <a:rPr lang="ru-RU" sz="4400" b="1" smtClean="0"/>
              <a:t>д. Калмыково</a:t>
            </a:r>
            <a:r>
              <a:rPr lang="ru-RU" sz="4400" smtClean="0"/>
              <a:t/>
            </a:r>
            <a:br>
              <a:rPr lang="ru-RU" sz="4400" smtClean="0"/>
            </a:br>
            <a:r>
              <a:rPr lang="ru-RU" sz="3200" smtClean="0"/>
              <a:t>МАОУ СОШ № 2 </a:t>
            </a:r>
            <a:br>
              <a:rPr lang="ru-RU" sz="3200" smtClean="0"/>
            </a:br>
            <a:r>
              <a:rPr lang="ru-RU" sz="3200" smtClean="0"/>
              <a:t>ученица 8а класса Касцова А</a:t>
            </a:r>
            <a:br>
              <a:rPr lang="ru-RU" sz="3200" smtClean="0"/>
            </a:br>
            <a:r>
              <a:rPr lang="ru-RU" sz="3200" smtClean="0"/>
              <a:t>руководитель Стратонникова М.А.</a:t>
            </a:r>
            <a:r>
              <a:rPr lang="ru-RU" sz="2000" smtClean="0"/>
              <a:t/>
            </a:r>
            <a:br>
              <a:rPr lang="ru-RU" sz="2000" smtClean="0"/>
            </a:br>
            <a:endParaRPr lang="nl-NL" sz="200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0"/>
                                  </p:iterate>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9750" y="260350"/>
            <a:ext cx="7848600" cy="439738"/>
          </a:xfrm>
        </p:spPr>
        <p:txBody>
          <a:bodyPr/>
          <a:lstStyle/>
          <a:p>
            <a:pPr eaLnBrk="1" hangingPunct="1"/>
            <a:r>
              <a:rPr lang="ru-RU" smtClean="0"/>
              <a:t>История камня</a:t>
            </a:r>
          </a:p>
        </p:txBody>
      </p:sp>
      <p:sp>
        <p:nvSpPr>
          <p:cNvPr id="23555" name="Rectangle 3"/>
          <p:cNvSpPr>
            <a:spLocks noGrp="1" noChangeArrowheads="1"/>
          </p:cNvSpPr>
          <p:nvPr>
            <p:ph type="body" sz="half" idx="1"/>
          </p:nvPr>
        </p:nvSpPr>
        <p:spPr>
          <a:xfrm>
            <a:off x="395288" y="836613"/>
            <a:ext cx="8464550" cy="5807075"/>
          </a:xfrm>
        </p:spPr>
        <p:txBody>
          <a:bodyPr/>
          <a:lstStyle/>
          <a:p>
            <a:pPr marL="0" indent="365125">
              <a:lnSpc>
                <a:spcPct val="90000"/>
              </a:lnSpc>
              <a:buFontTx/>
              <a:buNone/>
            </a:pPr>
            <a:r>
              <a:rPr lang="ru-RU" sz="2400" smtClean="0"/>
              <a:t>Большинство людей не могут сказать ничего определенного о «начале» возникновения святыни. Возможно, такая ситуация связана с тем, что камень не сохранился до наших дней. В конце 1950-х годов по Новгородской области прокатилась волна мероприятий по борьбе с местными культами. В числе  уничтоженных в это время более чем трех десятков почитаемых мест был и камень-следовик у д. Калмыково. Он</a:t>
            </a:r>
            <a:r>
              <a:rPr lang="ru-RU" sz="2400" smtClean="0">
                <a:solidFill>
                  <a:schemeClr val="tx1"/>
                </a:solidFill>
              </a:rPr>
              <a:t> </a:t>
            </a:r>
            <a:r>
              <a:rPr lang="ru-RU" sz="2400" smtClean="0"/>
              <a:t>был взорван по приказу партийной организации: люди якобы отвлекались от работы. Взорвали рано утром, к обеду народ собрал осколки, разлетевшиеся во все стороны. Через день эти осколки вывезли в трясину и несколько раз проехали по ним на тракторе , чтобы они безвозвратно ушли в землю.</a:t>
            </a:r>
          </a:p>
          <a:p>
            <a:pPr marL="0" indent="365125">
              <a:lnSpc>
                <a:spcPct val="90000"/>
              </a:lnSpc>
              <a:buFontTx/>
              <a:buNone/>
            </a:pPr>
            <a:r>
              <a:rPr lang="ru-RU" sz="2400" smtClean="0"/>
              <a:t> Но часть осколков люди нашли и сохранили. </a:t>
            </a:r>
          </a:p>
          <a:p>
            <a:pPr marL="0" indent="365125">
              <a:lnSpc>
                <a:spcPct val="90000"/>
              </a:lnSpc>
              <a:buFontTx/>
              <a:buNone/>
            </a:pPr>
            <a:r>
              <a:rPr lang="ru-RU" sz="2400" smtClean="0"/>
              <a:t>Всех  людей, которые издали приказ о взрыве камня и тех, которые исполняли этот приказ,  по словам местных жителей Господь Бог покарал.</a:t>
            </a:r>
            <a:endParaRPr lang="ru-RU" sz="200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1000"/>
                                        <p:tgtEl>
                                          <p:spTgt spid="23554"/>
                                        </p:tgtEl>
                                      </p:cBhvr>
                                    </p:animEffect>
                                    <p:anim calcmode="lin" valueType="num">
                                      <p:cBhvr>
                                        <p:cTn id="8" dur="1000" fill="hold"/>
                                        <p:tgtEl>
                                          <p:spTgt spid="23554"/>
                                        </p:tgtEl>
                                        <p:attrNameLst>
                                          <p:attrName>ppt_x</p:attrName>
                                        </p:attrNameLst>
                                      </p:cBhvr>
                                      <p:tavLst>
                                        <p:tav tm="0">
                                          <p:val>
                                            <p:strVal val="#ppt_x"/>
                                          </p:val>
                                        </p:tav>
                                        <p:tav tm="100000">
                                          <p:val>
                                            <p:strVal val="#ppt_x"/>
                                          </p:val>
                                        </p:tav>
                                      </p:tavLst>
                                    </p:anim>
                                    <p:anim calcmode="lin" valueType="num">
                                      <p:cBhvr>
                                        <p:cTn id="9" dur="1000" fill="hold"/>
                                        <p:tgtEl>
                                          <p:spTgt spid="2355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3555">
                                            <p:txEl>
                                              <p:pRg st="0" end="0"/>
                                            </p:txEl>
                                          </p:spTgt>
                                        </p:tgtEl>
                                        <p:attrNameLst>
                                          <p:attrName>style.visibility</p:attrName>
                                        </p:attrNameLst>
                                      </p:cBhvr>
                                      <p:to>
                                        <p:strVal val="visible"/>
                                      </p:to>
                                    </p:set>
                                    <p:animEffect transition="in" filter="fade">
                                      <p:cBhvr>
                                        <p:cTn id="13" dur="1000"/>
                                        <p:tgtEl>
                                          <p:spTgt spid="23555">
                                            <p:txEl>
                                              <p:pRg st="0" end="0"/>
                                            </p:txEl>
                                          </p:spTgt>
                                        </p:tgtEl>
                                      </p:cBhvr>
                                    </p:animEffect>
                                    <p:anim calcmode="lin" valueType="num">
                                      <p:cBhvr>
                                        <p:cTn id="14" dur="1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355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3555">
                                            <p:txEl>
                                              <p:pRg st="1" end="1"/>
                                            </p:txEl>
                                          </p:spTgt>
                                        </p:tgtEl>
                                        <p:attrNameLst>
                                          <p:attrName>style.visibility</p:attrName>
                                        </p:attrNameLst>
                                      </p:cBhvr>
                                      <p:to>
                                        <p:strVal val="visible"/>
                                      </p:to>
                                    </p:set>
                                    <p:animEffect transition="in" filter="fade">
                                      <p:cBhvr>
                                        <p:cTn id="19" dur="1000"/>
                                        <p:tgtEl>
                                          <p:spTgt spid="23555">
                                            <p:txEl>
                                              <p:pRg st="1" end="1"/>
                                            </p:txEl>
                                          </p:spTgt>
                                        </p:tgtEl>
                                      </p:cBhvr>
                                    </p:animEffect>
                                    <p:anim calcmode="lin" valueType="num">
                                      <p:cBhvr>
                                        <p:cTn id="20" dur="10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3555">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0"/>
                                        <p:tgtEl>
                                          <p:spTgt spid="23555">
                                            <p:txEl>
                                              <p:pRg st="2" end="2"/>
                                            </p:txEl>
                                          </p:spTgt>
                                        </p:tgtEl>
                                      </p:cBhvr>
                                    </p:animEffect>
                                    <p:anim calcmode="lin" valueType="num">
                                      <p:cBhvr>
                                        <p:cTn id="26" dur="10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355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4294967295"/>
          </p:nvPr>
        </p:nvSpPr>
        <p:spPr>
          <a:xfrm>
            <a:off x="857250" y="357188"/>
            <a:ext cx="7315200" cy="2214562"/>
          </a:xfrm>
        </p:spPr>
        <p:txBody>
          <a:bodyPr/>
          <a:lstStyle/>
          <a:p>
            <a:r>
              <a:rPr lang="ru-RU" smtClean="0"/>
              <a:t>Нам удалось найти старую фотографию, где камень ещё цел. К сожалению, следов из за низкого качества никаких не видно. Фотография была сделана  в конце  50-х годов.</a:t>
            </a:r>
          </a:p>
          <a:p>
            <a:endParaRPr lang="ru-RU" smtClean="0"/>
          </a:p>
        </p:txBody>
      </p:sp>
      <p:pic>
        <p:nvPicPr>
          <p:cNvPr id="5" name="Picture 5" descr="Рисунок"/>
          <p:cNvPicPr>
            <a:picLocks noChangeAspect="1" noChangeArrowheads="1"/>
          </p:cNvPicPr>
          <p:nvPr/>
        </p:nvPicPr>
        <p:blipFill>
          <a:blip r:embed="rId2"/>
          <a:srcRect/>
          <a:stretch>
            <a:fillRect/>
          </a:stretch>
        </p:blipFill>
        <p:spPr bwMode="auto">
          <a:xfrm>
            <a:off x="1928813" y="2571750"/>
            <a:ext cx="5072062" cy="39004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1"/>
          </p:nvPr>
        </p:nvSpPr>
        <p:spPr>
          <a:xfrm>
            <a:off x="468313" y="260350"/>
            <a:ext cx="8428037" cy="4797425"/>
          </a:xfrm>
        </p:spPr>
        <p:txBody>
          <a:bodyPr/>
          <a:lstStyle/>
          <a:p>
            <a:pPr marL="0" indent="355600">
              <a:buFontTx/>
              <a:buNone/>
            </a:pPr>
            <a:r>
              <a:rPr lang="ru-RU" sz="2400" smtClean="0"/>
              <a:t>После уничтожения камня, почитаемое место продолжает существовать. Замена камня-следовика грудой  из его осколков повлияла на внешний облик святого места. У холма из осколков был поставлен крест с распятием, прилегающее пространство обнесли оградой, каждый столб которой с внутренней стороны помечен шестиконечным крестом. Крестом также украшена калитка. Внутри огражденного участка вкопаны лавки и стол для богослужения.</a:t>
            </a:r>
          </a:p>
          <a:p>
            <a:pPr marL="0" indent="355600"/>
            <a:endParaRPr lang="ru-RU" sz="2400" smtClean="0"/>
          </a:p>
          <a:p>
            <a:pPr marL="0" indent="355600"/>
            <a:endParaRPr lang="ru-RU" smtClean="0"/>
          </a:p>
        </p:txBody>
      </p:sp>
      <p:pic>
        <p:nvPicPr>
          <p:cNvPr id="5" name="Picture 4" descr="Камень в ограде 2"/>
          <p:cNvPicPr>
            <a:picLocks noChangeAspect="1" noChangeArrowheads="1"/>
          </p:cNvPicPr>
          <p:nvPr/>
        </p:nvPicPr>
        <p:blipFill>
          <a:blip r:embed="rId2"/>
          <a:srcRect/>
          <a:stretch>
            <a:fillRect/>
          </a:stretch>
        </p:blipFill>
        <p:spPr bwMode="auto">
          <a:xfrm>
            <a:off x="2555875" y="3357563"/>
            <a:ext cx="3935413" cy="31400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1"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Текст 2"/>
          <p:cNvSpPr>
            <a:spLocks noGrp="1"/>
          </p:cNvSpPr>
          <p:nvPr>
            <p:ph type="body" sz="half" idx="1"/>
          </p:nvPr>
        </p:nvSpPr>
        <p:spPr>
          <a:xfrm>
            <a:off x="395288" y="333375"/>
            <a:ext cx="8572500" cy="3500438"/>
          </a:xfrm>
        </p:spPr>
        <p:txBody>
          <a:bodyPr/>
          <a:lstStyle/>
          <a:p>
            <a:pPr marL="1588" indent="354013">
              <a:buFontTx/>
              <a:buNone/>
            </a:pPr>
            <a:r>
              <a:rPr lang="ru-RU" sz="2600" smtClean="0"/>
              <a:t>У камня всегда  – цветы, троицкие березки, вербы, свечи… (В зависимости от времени года и праздника). После взрыва воду от камня уже невозможно взять из чьих-либо следов, но вода, скопившаяся в неровностях камня остаётся целебной, как и мох, которым обрастает взорванный камень. Здесь служат молебны, место это по-прежнему остается святым, откуда привычно и логично возносить молитву Богу.</a:t>
            </a:r>
          </a:p>
          <a:p>
            <a:pPr marL="1588" indent="354013"/>
            <a:endParaRPr lang="ru-RU" smtClean="0"/>
          </a:p>
        </p:txBody>
      </p:sp>
      <p:pic>
        <p:nvPicPr>
          <p:cNvPr id="6" name="Picture 5" descr="IMG_0008"/>
          <p:cNvPicPr>
            <a:picLocks noGrp="1" noChangeAspect="1" noChangeArrowheads="1"/>
          </p:cNvPicPr>
          <p:nvPr>
            <p:ph sz="half" idx="2"/>
          </p:nvPr>
        </p:nvPicPr>
        <p:blipFill>
          <a:blip r:embed="rId2"/>
          <a:srcRect/>
          <a:stretch>
            <a:fillRect/>
          </a:stretch>
        </p:blipFill>
        <p:spPr>
          <a:xfrm>
            <a:off x="2195513" y="3357563"/>
            <a:ext cx="4643437" cy="3071812"/>
          </a:xfr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4033">
                                            <p:txEl>
                                              <p:pRg st="0" end="0"/>
                                            </p:txEl>
                                          </p:spTgt>
                                        </p:tgtEl>
                                        <p:attrNameLst>
                                          <p:attrName>style.visibility</p:attrName>
                                        </p:attrNameLst>
                                      </p:cBhvr>
                                      <p:to>
                                        <p:strVal val="visible"/>
                                      </p:to>
                                    </p:set>
                                    <p:animEffect transition="in" filter="fade">
                                      <p:cBhvr>
                                        <p:cTn id="7" dur="1000"/>
                                        <p:tgtEl>
                                          <p:spTgt spid="44033">
                                            <p:txEl>
                                              <p:pRg st="0" end="0"/>
                                            </p:txEl>
                                          </p:spTgt>
                                        </p:tgtEl>
                                      </p:cBhvr>
                                    </p:animEffect>
                                    <p:anim calcmode="lin" valueType="num">
                                      <p:cBhvr>
                                        <p:cTn id="8" dur="1000" fill="hold"/>
                                        <p:tgtEl>
                                          <p:spTgt spid="4403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403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00125" y="785813"/>
            <a:ext cx="7848600" cy="511175"/>
          </a:xfrm>
        </p:spPr>
        <p:txBody>
          <a:bodyPr/>
          <a:lstStyle/>
          <a:p>
            <a:pPr eaLnBrk="1" hangingPunct="1"/>
            <a:r>
              <a:rPr lang="ru-RU" smtClean="0"/>
              <a:t>Чудодейственность камня</a:t>
            </a:r>
          </a:p>
        </p:txBody>
      </p:sp>
      <p:sp>
        <p:nvSpPr>
          <p:cNvPr id="26627" name="Rectangle 3"/>
          <p:cNvSpPr>
            <a:spLocks noGrp="1" noChangeArrowheads="1"/>
          </p:cNvSpPr>
          <p:nvPr>
            <p:ph type="body" idx="1"/>
          </p:nvPr>
        </p:nvSpPr>
        <p:spPr>
          <a:xfrm>
            <a:off x="827088" y="1412875"/>
            <a:ext cx="7315200" cy="4525963"/>
          </a:xfrm>
        </p:spPr>
        <p:txBody>
          <a:bodyPr/>
          <a:lstStyle/>
          <a:p>
            <a:pPr marL="0" indent="360363" eaLnBrk="1" hangingPunct="1">
              <a:buFontTx/>
              <a:buNone/>
            </a:pPr>
            <a:r>
              <a:rPr lang="ru-RU" sz="2400" smtClean="0"/>
              <a:t>К камню ходили по завету, молились. Он считался исцелительным: в следках всегда держалась вода, и ею мыли глаза,  прикладывали компрессы  на больное место, чтобы быстрей заживало, обмывали больных. К камню ходили, если скотина не водилась. И в наши дни идут люди к «Святому» камню за исцелением, как физическим, так и душевным.</a:t>
            </a:r>
            <a:r>
              <a:rPr lang="ru-RU" smtClean="0"/>
              <a:t> </a:t>
            </a:r>
          </a:p>
        </p:txBody>
      </p:sp>
      <p:pic>
        <p:nvPicPr>
          <p:cNvPr id="26628" name="Picture 4" descr="камень в ограде"/>
          <p:cNvPicPr>
            <a:picLocks noChangeAspect="1" noChangeArrowheads="1"/>
          </p:cNvPicPr>
          <p:nvPr/>
        </p:nvPicPr>
        <p:blipFill>
          <a:blip r:embed="rId2"/>
          <a:srcRect/>
          <a:stretch>
            <a:fillRect/>
          </a:stretch>
        </p:blipFill>
        <p:spPr bwMode="auto">
          <a:xfrm>
            <a:off x="2843213" y="4365625"/>
            <a:ext cx="3384550" cy="220821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1000"/>
                                        <p:tgtEl>
                                          <p:spTgt spid="26626"/>
                                        </p:tgtEl>
                                      </p:cBhvr>
                                    </p:animEffect>
                                    <p:anim calcmode="lin" valueType="num">
                                      <p:cBhvr>
                                        <p:cTn id="8" dur="1000" fill="hold"/>
                                        <p:tgtEl>
                                          <p:spTgt spid="26626"/>
                                        </p:tgtEl>
                                        <p:attrNameLst>
                                          <p:attrName>ppt_x</p:attrName>
                                        </p:attrNameLst>
                                      </p:cBhvr>
                                      <p:tavLst>
                                        <p:tav tm="0">
                                          <p:val>
                                            <p:strVal val="#ppt_x"/>
                                          </p:val>
                                        </p:tav>
                                        <p:tav tm="100000">
                                          <p:val>
                                            <p:strVal val="#ppt_x"/>
                                          </p:val>
                                        </p:tav>
                                      </p:tavLst>
                                    </p:anim>
                                    <p:anim calcmode="lin" valueType="num">
                                      <p:cBhvr>
                                        <p:cTn id="9" dur="1000" fill="hold"/>
                                        <p:tgtEl>
                                          <p:spTgt spid="266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Effect transition="in" filter="fade">
                                      <p:cBhvr>
                                        <p:cTn id="13" dur="1000"/>
                                        <p:tgtEl>
                                          <p:spTgt spid="26627">
                                            <p:txEl>
                                              <p:pRg st="0" end="0"/>
                                            </p:txEl>
                                          </p:spTgt>
                                        </p:tgtEl>
                                      </p:cBhvr>
                                    </p:animEffect>
                                    <p:anim calcmode="lin" valueType="num">
                                      <p:cBhvr>
                                        <p:cTn id="14"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6627">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 presetClass="entr" presetSubtype="10" fill="hold" nodeType="afterEffect">
                                  <p:stCondLst>
                                    <p:cond delay="0"/>
                                  </p:stCondLst>
                                  <p:childTnLst>
                                    <p:set>
                                      <p:cBhvr>
                                        <p:cTn id="18" dur="1" fill="hold">
                                          <p:stCondLst>
                                            <p:cond delay="0"/>
                                          </p:stCondLst>
                                        </p:cTn>
                                        <p:tgtEl>
                                          <p:spTgt spid="26628"/>
                                        </p:tgtEl>
                                        <p:attrNameLst>
                                          <p:attrName>style.visibility</p:attrName>
                                        </p:attrNameLst>
                                      </p:cBhvr>
                                      <p:to>
                                        <p:strVal val="visible"/>
                                      </p:to>
                                    </p:set>
                                    <p:animEffect transition="in" filter="blinds(horizontal)">
                                      <p:cBhvr>
                                        <p:cTn id="19"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 y="285750"/>
            <a:ext cx="8429625" cy="5840413"/>
          </a:xfrm>
        </p:spPr>
        <p:txBody>
          <a:bodyPr/>
          <a:lstStyle/>
          <a:p>
            <a:pPr marL="0" indent="365125">
              <a:buFontTx/>
              <a:buNone/>
              <a:defRPr/>
            </a:pPr>
            <a:r>
              <a:rPr lang="ru-RU" dirty="0" smtClean="0"/>
              <a:t>Идут пешком. На пути к камню, в районе деревни Подгорье, останавливаются у трех ручьев, которые текут в очень глубоком овраге, по местному «кряже» берут воду отдельно из каждого ручья, потом смешивают ее и омываются, приговаривая: «Куда бежит вода, туда и моя печаль-тоска». Емкости с водой, (а вода здесь прекрасная, прозрачная, не дает осадка) несут к камню, ставят на него, молятся, подолгу молчат. Местные жители говорят, что только с чистой душой и сердцем можно идти к этому камню, преодолев тройную водную преграду, крутой спуск и подъем, и тогда камень обязательно поможет.</a:t>
            </a:r>
          </a:p>
          <a:p>
            <a:pPr>
              <a:defRPr/>
            </a:pPr>
            <a:endParaRPr lang="ru-RU"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66800" y="274638"/>
            <a:ext cx="7848600" cy="868362"/>
          </a:xfrm>
        </p:spPr>
        <p:txBody>
          <a:bodyPr/>
          <a:lstStyle/>
          <a:p>
            <a:pPr eaLnBrk="1" hangingPunct="1"/>
            <a:r>
              <a:rPr lang="ru-RU" smtClean="0"/>
              <a:t>Воспоминания о камне</a:t>
            </a:r>
          </a:p>
        </p:txBody>
      </p:sp>
      <p:sp>
        <p:nvSpPr>
          <p:cNvPr id="27651" name="Rectangle 3"/>
          <p:cNvSpPr>
            <a:spLocks noGrp="1" noChangeArrowheads="1"/>
          </p:cNvSpPr>
          <p:nvPr>
            <p:ph type="body" idx="1"/>
          </p:nvPr>
        </p:nvSpPr>
        <p:spPr/>
        <p:txBody>
          <a:bodyPr/>
          <a:lstStyle/>
          <a:p>
            <a:pPr marL="0" indent="360363" eaLnBrk="1" hangingPunct="1">
              <a:lnSpc>
                <a:spcPct val="90000"/>
              </a:lnSpc>
              <a:buFontTx/>
              <a:buNone/>
            </a:pPr>
            <a:r>
              <a:rPr lang="ru-RU" sz="2400" smtClean="0"/>
              <a:t>"Да, былa там, у eтова кaмушка. Там такaя плитa. Ну там, навeрно, цeрков рaньши-то была, навeрно, што ее там… Пристaвить уш не так [просто] эта плитa очутuлась. Овeчий следoк, карoвий слидoк на этом камню.</a:t>
            </a:r>
          </a:p>
          <a:p>
            <a:pPr marL="0" indent="360363" eaLnBrk="1" hangingPunct="1">
              <a:lnSpc>
                <a:spcPct val="90000"/>
              </a:lnSpc>
              <a:buFontTx/>
              <a:buNone/>
            </a:pPr>
            <a:r>
              <a:rPr lang="ru-RU" sz="2400" smtClean="0"/>
              <a:t>     Высечино ли - как оно там получuлоси. И вот там в этих следoчках, там фсе врeмя дeржитца водuчка. Да. И вот эту водuчку… Вот, допyстим у миня не видетца с овeчкам - я с овeчьево следoчка бутылочку этой водuчки бра[ла]. У ковo ни видеца с корoвушкой там - бирyт оттyда с корoвьево следoчка. Там я была у етова кaмышка. Я вuдила это".</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
                                          </p:val>
                                        </p:tav>
                                        <p:tav tm="100000">
                                          <p:val>
                                            <p:strVal val="#ppt_x"/>
                                          </p:val>
                                        </p:tav>
                                      </p:tavLst>
                                    </p:anim>
                                    <p:anim calcmode="lin" valueType="num">
                                      <p:cBhvr>
                                        <p:cTn id="9" dur="1000" fill="hold"/>
                                        <p:tgtEl>
                                          <p:spTgt spid="276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7651">
                                            <p:txEl>
                                              <p:pRg st="0" end="0"/>
                                            </p:txEl>
                                          </p:spTgt>
                                        </p:tgtEl>
                                        <p:attrNameLst>
                                          <p:attrName>style.visibility</p:attrName>
                                        </p:attrNameLst>
                                      </p:cBhvr>
                                      <p:to>
                                        <p:strVal val="visible"/>
                                      </p:to>
                                    </p:set>
                                    <p:animEffect transition="in" filter="fade">
                                      <p:cBhvr>
                                        <p:cTn id="13" dur="1000"/>
                                        <p:tgtEl>
                                          <p:spTgt spid="27651">
                                            <p:txEl>
                                              <p:pRg st="0" end="0"/>
                                            </p:txEl>
                                          </p:spTgt>
                                        </p:tgtEl>
                                      </p:cBhvr>
                                    </p:animEffect>
                                    <p:anim calcmode="lin" valueType="num">
                                      <p:cBhvr>
                                        <p:cTn id="14"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7651">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7651">
                                            <p:txEl>
                                              <p:pRg st="1" end="1"/>
                                            </p:txEl>
                                          </p:spTgt>
                                        </p:tgtEl>
                                        <p:attrNameLst>
                                          <p:attrName>style.visibility</p:attrName>
                                        </p:attrNameLst>
                                      </p:cBhvr>
                                      <p:to>
                                        <p:strVal val="visible"/>
                                      </p:to>
                                    </p:set>
                                    <p:animEffect transition="in" filter="fade">
                                      <p:cBhvr>
                                        <p:cTn id="19" dur="1000"/>
                                        <p:tgtEl>
                                          <p:spTgt spid="27651">
                                            <p:txEl>
                                              <p:pRg st="1" end="1"/>
                                            </p:txEl>
                                          </p:spTgt>
                                        </p:tgtEl>
                                      </p:cBhvr>
                                    </p:animEffect>
                                    <p:anim calcmode="lin" valueType="num">
                                      <p:cBhvr>
                                        <p:cTn id="20"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765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Письмо 1 часть 1"/>
          <p:cNvPicPr>
            <a:picLocks noGrp="1" noChangeAspect="1" noChangeArrowheads="1"/>
          </p:cNvPicPr>
          <p:nvPr>
            <p:ph sz="half" idx="1"/>
          </p:nvPr>
        </p:nvPicPr>
        <p:blipFill>
          <a:blip r:embed="rId2"/>
          <a:srcRect/>
          <a:stretch>
            <a:fillRect/>
          </a:stretch>
        </p:blipFill>
        <p:spPr>
          <a:xfrm>
            <a:off x="1281113" y="1600200"/>
            <a:ext cx="3152775" cy="4525963"/>
          </a:xfrm>
        </p:spPr>
      </p:pic>
      <p:pic>
        <p:nvPicPr>
          <p:cNvPr id="39943" name="Picture 7" descr="Письмо 1"/>
          <p:cNvPicPr>
            <a:picLocks noGrp="1" noChangeAspect="1" noChangeArrowheads="1"/>
          </p:cNvPicPr>
          <p:nvPr>
            <p:ph sz="half" idx="2"/>
          </p:nvPr>
        </p:nvPicPr>
        <p:blipFill>
          <a:blip r:embed="rId3"/>
          <a:srcRect/>
          <a:stretch>
            <a:fillRect/>
          </a:stretch>
        </p:blipFill>
        <p:spPr>
          <a:xfrm>
            <a:off x="5003800" y="1600200"/>
            <a:ext cx="3173413" cy="4525963"/>
          </a:xfrm>
        </p:spPr>
      </p:pic>
      <p:sp>
        <p:nvSpPr>
          <p:cNvPr id="5" name="Rectangle 2"/>
          <p:cNvSpPr txBox="1">
            <a:spLocks noChangeArrowheads="1"/>
          </p:cNvSpPr>
          <p:nvPr/>
        </p:nvSpPr>
        <p:spPr bwMode="auto">
          <a:xfrm>
            <a:off x="1219200" y="427038"/>
            <a:ext cx="7848600" cy="1173162"/>
          </a:xfrm>
          <a:prstGeom prst="rect">
            <a:avLst/>
          </a:prstGeom>
          <a:noFill/>
          <a:ln w="9525">
            <a:noFill/>
            <a:miter lim="800000"/>
            <a:headEnd/>
            <a:tailEnd/>
          </a:ln>
        </p:spPr>
        <p:txBody>
          <a:bodyPr anchor="b"/>
          <a:lstStyle/>
          <a:p>
            <a:pPr>
              <a:lnSpc>
                <a:spcPct val="80000"/>
              </a:lnSpc>
              <a:defRPr/>
            </a:pPr>
            <a:r>
              <a:rPr lang="ru-RU" sz="4000" kern="0" dirty="0">
                <a:solidFill>
                  <a:srgbClr val="000000"/>
                </a:solidFill>
                <a:latin typeface="+mj-lt"/>
                <a:ea typeface="+mj-ea"/>
                <a:cs typeface="+mj-cs"/>
              </a:rPr>
              <a:t>Воспоминания </a:t>
            </a:r>
            <a:r>
              <a:rPr lang="ru-RU" sz="4000" kern="0" dirty="0" err="1">
                <a:solidFill>
                  <a:srgbClr val="000000"/>
                </a:solidFill>
                <a:latin typeface="+mj-lt"/>
                <a:ea typeface="+mj-ea"/>
                <a:cs typeface="+mj-cs"/>
              </a:rPr>
              <a:t>Туймановой</a:t>
            </a:r>
            <a:r>
              <a:rPr lang="ru-RU" sz="4000" kern="0" dirty="0">
                <a:solidFill>
                  <a:srgbClr val="000000"/>
                </a:solidFill>
                <a:latin typeface="+mj-lt"/>
                <a:ea typeface="+mj-ea"/>
                <a:cs typeface="+mj-cs"/>
              </a:rPr>
              <a:t> (Поликарповой) Т.Н.</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linds(horizontal)">
                                      <p:cBhvr>
                                        <p:cTn id="7" dur="500"/>
                                        <p:tgtEl>
                                          <p:spTgt spid="39942"/>
                                        </p:tgtEl>
                                      </p:cBhvr>
                                    </p:animEffect>
                                  </p:childTnLst>
                                </p:cTn>
                              </p:par>
                              <p:par>
                                <p:cTn id="8" presetID="3" presetClass="entr" presetSubtype="10" fill="hold" nodeType="withEffect">
                                  <p:stCondLst>
                                    <p:cond delay="0"/>
                                  </p:stCondLst>
                                  <p:childTnLst>
                                    <p:set>
                                      <p:cBhvr>
                                        <p:cTn id="9" dur="1" fill="hold">
                                          <p:stCondLst>
                                            <p:cond delay="0"/>
                                          </p:stCondLst>
                                        </p:cTn>
                                        <p:tgtEl>
                                          <p:spTgt spid="39943"/>
                                        </p:tgtEl>
                                        <p:attrNameLst>
                                          <p:attrName>style.visibility</p:attrName>
                                        </p:attrNameLst>
                                      </p:cBhvr>
                                      <p:to>
                                        <p:strVal val="visible"/>
                                      </p:to>
                                    </p:set>
                                    <p:animEffect transition="in" filter="blinds(horizontal)">
                                      <p:cBhvr>
                                        <p:cTn id="10" dur="500"/>
                                        <p:tgtEl>
                                          <p:spTgt spid="39943"/>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3"/>
          <p:cNvSpPr txBox="1">
            <a:spLocks noChangeArrowheads="1"/>
          </p:cNvSpPr>
          <p:nvPr/>
        </p:nvSpPr>
        <p:spPr bwMode="auto">
          <a:xfrm>
            <a:off x="684213" y="620713"/>
            <a:ext cx="7775575" cy="366712"/>
          </a:xfrm>
          <a:prstGeom prst="rect">
            <a:avLst/>
          </a:prstGeom>
          <a:noFill/>
          <a:ln w="9525">
            <a:noFill/>
            <a:miter lim="800000"/>
            <a:headEnd/>
            <a:tailEnd/>
          </a:ln>
        </p:spPr>
        <p:txBody>
          <a:bodyPr>
            <a:spAutoFit/>
          </a:bodyPr>
          <a:lstStyle/>
          <a:p>
            <a:pPr>
              <a:spcBef>
                <a:spcPct val="50000"/>
              </a:spcBef>
            </a:pPr>
            <a:endParaRPr lang="ru-RU"/>
          </a:p>
        </p:txBody>
      </p:sp>
      <p:sp>
        <p:nvSpPr>
          <p:cNvPr id="53256" name="Rectangle 8"/>
          <p:cNvSpPr>
            <a:spLocks noGrp="1" noChangeArrowheads="1"/>
          </p:cNvSpPr>
          <p:nvPr>
            <p:ph type="body" idx="4294967295"/>
          </p:nvPr>
        </p:nvSpPr>
        <p:spPr>
          <a:xfrm>
            <a:off x="468313" y="260350"/>
            <a:ext cx="8280400" cy="4751388"/>
          </a:xfrm>
        </p:spPr>
        <p:txBody>
          <a:bodyPr/>
          <a:lstStyle/>
          <a:p>
            <a:pPr marL="1588" indent="354013">
              <a:buFontTx/>
              <a:buNone/>
              <a:tabLst>
                <a:tab pos="355600" algn="l"/>
              </a:tabLst>
            </a:pPr>
            <a:r>
              <a:rPr lang="ru-RU" sz="2400" smtClean="0"/>
              <a:t>В нашем роду два человека излечились водой  и молитвой  у этого камня. Это мамина сестра Лидия, которая в 7 лет вместе со своей матерью, моей бабушкой, идя в лес, зашли на камушек, помолились, помылись водичкой из следов, а в лесу Лида вдруг спросила маму: «Мама, это кто так кричит: «Ку-ку!». А не слышала она с 4-х лет (осложнение после болезни).</a:t>
            </a:r>
          </a:p>
          <a:p>
            <a:pPr marL="1588" indent="354013">
              <a:buFontTx/>
              <a:buNone/>
              <a:tabLst>
                <a:tab pos="355600" algn="l"/>
              </a:tabLst>
            </a:pPr>
            <a:r>
              <a:rPr lang="ru-RU" sz="2400" smtClean="0"/>
              <a:t>Второе чудо было с моей сестрой. У нее не разгибалась нога в колене после травмы. Все, что можно было предпринять с медицинской точки зрения в войну, было сделано. Это и консилиум врачей в госпитале (военный госпиталь при детском доме им. Ушинского), и осмотр специалистами в областной больнице города Боровичи. Вердикт: болезнь неизлечима. После недели компрессов со святой водой (с камня), мама снесла мою сестру на «заклюках» к камню, где они помолились, помыли ногу-колено и обратно вернулись на своих ногах (с трудом, с отдыхом) и больше об этом недуге не вспоминали. </a:t>
            </a:r>
            <a:br>
              <a:rPr lang="ru-RU" sz="2400" smtClean="0"/>
            </a:br>
            <a:endParaRPr lang="ru-RU" sz="240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3256">
                                            <p:txEl>
                                              <p:pRg st="0" end="0"/>
                                            </p:txEl>
                                          </p:spTgt>
                                        </p:tgtEl>
                                        <p:attrNameLst>
                                          <p:attrName>style.visibility</p:attrName>
                                        </p:attrNameLst>
                                      </p:cBhvr>
                                      <p:to>
                                        <p:strVal val="visible"/>
                                      </p:to>
                                    </p:set>
                                    <p:animEffect transition="in" filter="fade">
                                      <p:cBhvr>
                                        <p:cTn id="7" dur="1000"/>
                                        <p:tgtEl>
                                          <p:spTgt spid="53256">
                                            <p:txEl>
                                              <p:pRg st="0" end="0"/>
                                            </p:txEl>
                                          </p:spTgt>
                                        </p:tgtEl>
                                      </p:cBhvr>
                                    </p:animEffect>
                                    <p:anim calcmode="lin" valueType="num">
                                      <p:cBhvr>
                                        <p:cTn id="8" dur="1000" fill="hold"/>
                                        <p:tgtEl>
                                          <p:spTgt spid="5325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25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3256">
                                            <p:txEl>
                                              <p:pRg st="1" end="1"/>
                                            </p:txEl>
                                          </p:spTgt>
                                        </p:tgtEl>
                                        <p:attrNameLst>
                                          <p:attrName>style.visibility</p:attrName>
                                        </p:attrNameLst>
                                      </p:cBhvr>
                                      <p:to>
                                        <p:strVal val="visible"/>
                                      </p:to>
                                    </p:set>
                                    <p:animEffect transition="in" filter="fade">
                                      <p:cBhvr>
                                        <p:cTn id="13" dur="1000"/>
                                        <p:tgtEl>
                                          <p:spTgt spid="53256">
                                            <p:txEl>
                                              <p:pRg st="1" end="1"/>
                                            </p:txEl>
                                          </p:spTgt>
                                        </p:tgtEl>
                                      </p:cBhvr>
                                    </p:animEffect>
                                    <p:anim calcmode="lin" valueType="num">
                                      <p:cBhvr>
                                        <p:cTn id="14" dur="1000" fill="hold"/>
                                        <p:tgtEl>
                                          <p:spTgt spid="5325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325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ru-RU" smtClean="0"/>
              <a:t>Аникин Алексей Павлович</a:t>
            </a:r>
          </a:p>
        </p:txBody>
      </p:sp>
      <p:sp>
        <p:nvSpPr>
          <p:cNvPr id="30723" name="Rectangle 3"/>
          <p:cNvSpPr>
            <a:spLocks noGrp="1" noChangeArrowheads="1"/>
          </p:cNvSpPr>
          <p:nvPr>
            <p:ph type="body" idx="1"/>
          </p:nvPr>
        </p:nvSpPr>
        <p:spPr>
          <a:xfrm>
            <a:off x="857250" y="1643063"/>
            <a:ext cx="7315200" cy="4525962"/>
          </a:xfrm>
        </p:spPr>
        <p:txBody>
          <a:bodyPr/>
          <a:lstStyle/>
          <a:p>
            <a:pPr marL="0" indent="360363" eaLnBrk="1" hangingPunct="1">
              <a:lnSpc>
                <a:spcPct val="90000"/>
              </a:lnSpc>
              <a:buFontTx/>
              <a:buNone/>
            </a:pPr>
            <a:r>
              <a:rPr lang="ru-RU" sz="2400" smtClean="0"/>
              <a:t>Аникин Алексей Павлович местный поэт написал  стихотворение о святом камне.  Он родился 25 февраля 1927 года, умер 18 сентября 2000 года, прожил 73 с половиной года. В деревне Подгорье и Колмыково ещё есть люди, которые помнят Алексея Павловича, помнят его замечательные стихи.- это Алексеева Галина Ивановна, Пётриева Вера Ивановна, Степанова Татьяна Ивановна). Некоторые свои стихи он опубликовывал в местной  газете (раньше она называлась «За коммунизм»), но ему это не очень нравилось, так как, многие стихи были  искажены,  и они теряли свой первоначальный смысл. Постепенно Алексей Павлович  свои стихи в газете перестал печатать.</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1000"/>
                                        <p:tgtEl>
                                          <p:spTgt spid="30722"/>
                                        </p:tgtEl>
                                      </p:cBhvr>
                                    </p:animEffect>
                                    <p:anim calcmode="lin" valueType="num">
                                      <p:cBhvr>
                                        <p:cTn id="8" dur="1000" fill="hold"/>
                                        <p:tgtEl>
                                          <p:spTgt spid="30722"/>
                                        </p:tgtEl>
                                        <p:attrNameLst>
                                          <p:attrName>ppt_x</p:attrName>
                                        </p:attrNameLst>
                                      </p:cBhvr>
                                      <p:tavLst>
                                        <p:tav tm="0">
                                          <p:val>
                                            <p:strVal val="#ppt_x"/>
                                          </p:val>
                                        </p:tav>
                                        <p:tav tm="100000">
                                          <p:val>
                                            <p:strVal val="#ppt_x"/>
                                          </p:val>
                                        </p:tav>
                                      </p:tavLst>
                                    </p:anim>
                                    <p:anim calcmode="lin" valueType="num">
                                      <p:cBhvr>
                                        <p:cTn id="9" dur="1000" fill="hold"/>
                                        <p:tgtEl>
                                          <p:spTgt spid="307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0723">
                                            <p:txEl>
                                              <p:pRg st="0" end="0"/>
                                            </p:txEl>
                                          </p:spTgt>
                                        </p:tgtEl>
                                        <p:attrNameLst>
                                          <p:attrName>style.visibility</p:attrName>
                                        </p:attrNameLst>
                                      </p:cBhvr>
                                      <p:to>
                                        <p:strVal val="visible"/>
                                      </p:to>
                                    </p:set>
                                    <p:animEffect transition="in" filter="fade">
                                      <p:cBhvr>
                                        <p:cTn id="13" dur="1000"/>
                                        <p:tgtEl>
                                          <p:spTgt spid="30723">
                                            <p:txEl>
                                              <p:pRg st="0" end="0"/>
                                            </p:txEl>
                                          </p:spTgt>
                                        </p:tgtEl>
                                      </p:cBhvr>
                                    </p:animEffect>
                                    <p:anim calcmode="lin" valueType="num">
                                      <p:cBhvr>
                                        <p:cTn id="14"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07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00113" y="-242888"/>
            <a:ext cx="7848600" cy="1173163"/>
          </a:xfrm>
        </p:spPr>
        <p:txBody>
          <a:bodyPr/>
          <a:lstStyle/>
          <a:p>
            <a:pPr eaLnBrk="1" hangingPunct="1"/>
            <a:r>
              <a:rPr lang="ru-RU" smtClean="0"/>
              <a:t>Введение</a:t>
            </a:r>
          </a:p>
        </p:txBody>
      </p:sp>
      <p:sp>
        <p:nvSpPr>
          <p:cNvPr id="9219" name="Rectangle 3"/>
          <p:cNvSpPr>
            <a:spLocks noGrp="1" noChangeArrowheads="1"/>
          </p:cNvSpPr>
          <p:nvPr>
            <p:ph type="body" idx="1"/>
          </p:nvPr>
        </p:nvSpPr>
        <p:spPr>
          <a:xfrm>
            <a:off x="323850" y="981075"/>
            <a:ext cx="8569325" cy="5400675"/>
          </a:xfrm>
        </p:spPr>
        <p:txBody>
          <a:bodyPr/>
          <a:lstStyle/>
          <a:p>
            <a:r>
              <a:rPr lang="ru-RU" sz="2400" smtClean="0"/>
              <a:t>Источником для первоначального знакомства с предметом исследования стала статья  в Интернете В.В. Виноградова, которая меня заинтересовала. Вот лишь небольшой отрывок из этой статьи:</a:t>
            </a:r>
          </a:p>
          <a:p>
            <a:r>
              <a:rPr lang="ru-RU" sz="2400" smtClean="0"/>
              <a:t> « Остатки почитаемого камня - следовика у д. Колмыково (Маловишерский р-н Новгородской обл.). Почитаемый "исцелительный" камень-следовик, разрушенный взрывом во время борьбы с церковью (1960-е гг.), был испещрен следками различных животных: "</a:t>
            </a:r>
            <a:endParaRPr lang="ru-RU" sz="220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p:cTn id="13" dur="1000" fill="hold"/>
                                        <p:tgtEl>
                                          <p:spTgt spid="9219">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9219">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9219">
                                            <p:txEl>
                                              <p:pRg st="0" end="0"/>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anim calcmode="lin" valueType="num">
                                      <p:cBhvr>
                                        <p:cTn id="19" dur="1000" fill="hold"/>
                                        <p:tgtEl>
                                          <p:spTgt spid="9219">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9219">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71550" y="0"/>
            <a:ext cx="7848600" cy="1173163"/>
          </a:xfrm>
        </p:spPr>
        <p:txBody>
          <a:bodyPr/>
          <a:lstStyle/>
          <a:p>
            <a:pPr eaLnBrk="1" hangingPunct="1"/>
            <a:r>
              <a:rPr lang="ru-RU" smtClean="0"/>
              <a:t>Стихотворение о Камне-следовике</a:t>
            </a:r>
          </a:p>
        </p:txBody>
      </p:sp>
      <p:sp>
        <p:nvSpPr>
          <p:cNvPr id="31748" name="Text Box 4"/>
          <p:cNvSpPr txBox="1">
            <a:spLocks noChangeArrowheads="1"/>
          </p:cNvSpPr>
          <p:nvPr/>
        </p:nvSpPr>
        <p:spPr bwMode="auto">
          <a:xfrm>
            <a:off x="3132138" y="1341438"/>
            <a:ext cx="3025775" cy="5310187"/>
          </a:xfrm>
          <a:prstGeom prst="rect">
            <a:avLst/>
          </a:prstGeom>
          <a:noFill/>
          <a:ln w="9525">
            <a:noFill/>
            <a:miter lim="800000"/>
            <a:headEnd/>
            <a:tailEnd/>
          </a:ln>
        </p:spPr>
        <p:txBody>
          <a:bodyPr>
            <a:spAutoFit/>
          </a:bodyPr>
          <a:lstStyle/>
          <a:p>
            <a:r>
              <a:rPr lang="ru-RU">
                <a:solidFill>
                  <a:srgbClr val="000000"/>
                </a:solidFill>
                <a:latin typeface="Times New Roman" pitchFamily="18" charset="0"/>
              </a:rPr>
              <a:t>Они его обожествили</a:t>
            </a:r>
          </a:p>
          <a:p>
            <a:r>
              <a:rPr lang="ru-RU">
                <a:solidFill>
                  <a:srgbClr val="000000"/>
                </a:solidFill>
                <a:latin typeface="Times New Roman" pitchFamily="18" charset="0"/>
              </a:rPr>
              <a:t>И шли с букетами цветов,</a:t>
            </a:r>
          </a:p>
          <a:p>
            <a:r>
              <a:rPr lang="ru-RU">
                <a:solidFill>
                  <a:srgbClr val="000000"/>
                </a:solidFill>
                <a:latin typeface="Times New Roman" pitchFamily="18" charset="0"/>
              </a:rPr>
              <a:t>Как всемогущее лекарство</a:t>
            </a:r>
          </a:p>
          <a:p>
            <a:r>
              <a:rPr lang="ru-RU">
                <a:solidFill>
                  <a:srgbClr val="000000"/>
                </a:solidFill>
                <a:latin typeface="Times New Roman" pitchFamily="18" charset="0"/>
              </a:rPr>
              <a:t>Водичку брали из следов.</a:t>
            </a:r>
          </a:p>
          <a:p>
            <a:r>
              <a:rPr lang="ru-RU">
                <a:solidFill>
                  <a:srgbClr val="000000"/>
                </a:solidFill>
                <a:latin typeface="Times New Roman" pitchFamily="18" charset="0"/>
              </a:rPr>
              <a:t>Чтоб отменить обряд народный, </a:t>
            </a:r>
          </a:p>
          <a:p>
            <a:r>
              <a:rPr lang="ru-RU">
                <a:solidFill>
                  <a:srgbClr val="000000"/>
                </a:solidFill>
                <a:latin typeface="Times New Roman" pitchFamily="18" charset="0"/>
              </a:rPr>
              <a:t>На совесть не беря грешок,</a:t>
            </a:r>
          </a:p>
          <a:p>
            <a:r>
              <a:rPr lang="ru-RU">
                <a:solidFill>
                  <a:srgbClr val="000000"/>
                </a:solidFill>
                <a:latin typeface="Times New Roman" pitchFamily="18" charset="0"/>
              </a:rPr>
              <a:t>Решил правитель недалекий</a:t>
            </a:r>
          </a:p>
          <a:p>
            <a:r>
              <a:rPr lang="ru-RU">
                <a:solidFill>
                  <a:srgbClr val="000000"/>
                </a:solidFill>
                <a:latin typeface="Times New Roman" pitchFamily="18" charset="0"/>
              </a:rPr>
              <a:t>Стереть тот камень в порошок.</a:t>
            </a:r>
          </a:p>
          <a:p>
            <a:r>
              <a:rPr lang="ru-RU">
                <a:solidFill>
                  <a:srgbClr val="000000"/>
                </a:solidFill>
                <a:latin typeface="Times New Roman" pitchFamily="18" charset="0"/>
              </a:rPr>
              <a:t>И прогремело эхо взрыва</a:t>
            </a:r>
          </a:p>
          <a:p>
            <a:r>
              <a:rPr lang="ru-RU">
                <a:solidFill>
                  <a:srgbClr val="000000"/>
                </a:solidFill>
                <a:latin typeface="Times New Roman" pitchFamily="18" charset="0"/>
              </a:rPr>
              <a:t>В шестидесятые года.</a:t>
            </a:r>
          </a:p>
          <a:p>
            <a:r>
              <a:rPr lang="ru-RU">
                <a:solidFill>
                  <a:srgbClr val="000000"/>
                </a:solidFill>
                <a:latin typeface="Times New Roman" pitchFamily="18" charset="0"/>
              </a:rPr>
              <a:t>«Герой» расправы с мертвым камнем</a:t>
            </a:r>
          </a:p>
          <a:p>
            <a:r>
              <a:rPr lang="ru-RU">
                <a:solidFill>
                  <a:srgbClr val="000000"/>
                </a:solidFill>
                <a:latin typeface="Times New Roman" pitchFamily="18" charset="0"/>
              </a:rPr>
              <a:t>Народом проклят навсегда.</a:t>
            </a:r>
          </a:p>
          <a:p>
            <a:r>
              <a:rPr lang="ru-RU">
                <a:solidFill>
                  <a:srgbClr val="000000"/>
                </a:solidFill>
                <a:latin typeface="Times New Roman" pitchFamily="18" charset="0"/>
              </a:rPr>
              <a:t>Зачем глумится над народом,</a:t>
            </a:r>
          </a:p>
          <a:p>
            <a:r>
              <a:rPr lang="ru-RU">
                <a:solidFill>
                  <a:srgbClr val="000000"/>
                </a:solidFill>
                <a:latin typeface="Times New Roman" pitchFamily="18" charset="0"/>
              </a:rPr>
              <a:t>Ведь жизнь его и так сложна:</a:t>
            </a:r>
          </a:p>
        </p:txBody>
      </p:sp>
      <p:sp>
        <p:nvSpPr>
          <p:cNvPr id="31750" name="Text Box 6"/>
          <p:cNvSpPr txBox="1">
            <a:spLocks noChangeArrowheads="1"/>
          </p:cNvSpPr>
          <p:nvPr/>
        </p:nvSpPr>
        <p:spPr bwMode="auto">
          <a:xfrm>
            <a:off x="6118225" y="1341438"/>
            <a:ext cx="3025775" cy="5676900"/>
          </a:xfrm>
          <a:prstGeom prst="rect">
            <a:avLst/>
          </a:prstGeom>
          <a:noFill/>
          <a:ln w="9525">
            <a:noFill/>
            <a:miter lim="800000"/>
            <a:headEnd/>
            <a:tailEnd/>
          </a:ln>
        </p:spPr>
        <p:txBody>
          <a:bodyPr>
            <a:spAutoFit/>
          </a:bodyPr>
          <a:lstStyle/>
          <a:p>
            <a:r>
              <a:rPr lang="ru-RU">
                <a:solidFill>
                  <a:srgbClr val="000000"/>
                </a:solidFill>
                <a:latin typeface="Times New Roman" pitchFamily="18" charset="0"/>
              </a:rPr>
              <a:t>37-ой, расправы, голод,</a:t>
            </a:r>
          </a:p>
          <a:p>
            <a:r>
              <a:rPr lang="ru-RU">
                <a:solidFill>
                  <a:srgbClr val="000000"/>
                </a:solidFill>
                <a:latin typeface="Times New Roman" pitchFamily="18" charset="0"/>
              </a:rPr>
              <a:t>Затем тяжелая война.</a:t>
            </a:r>
          </a:p>
          <a:p>
            <a:r>
              <a:rPr lang="ru-RU">
                <a:solidFill>
                  <a:srgbClr val="000000"/>
                </a:solidFill>
                <a:latin typeface="Times New Roman" pitchFamily="18" charset="0"/>
              </a:rPr>
              <a:t>Крепки традиции в народе,</a:t>
            </a:r>
          </a:p>
          <a:p>
            <a:r>
              <a:rPr lang="ru-RU">
                <a:solidFill>
                  <a:srgbClr val="000000"/>
                </a:solidFill>
                <a:latin typeface="Times New Roman" pitchFamily="18" charset="0"/>
              </a:rPr>
              <a:t>Они и дальше будут жить,</a:t>
            </a:r>
          </a:p>
          <a:p>
            <a:r>
              <a:rPr lang="ru-RU">
                <a:solidFill>
                  <a:srgbClr val="000000"/>
                </a:solidFill>
                <a:latin typeface="Times New Roman" pitchFamily="18" charset="0"/>
              </a:rPr>
              <a:t>Хоть что-нибудь в душе святое</a:t>
            </a:r>
          </a:p>
          <a:p>
            <a:r>
              <a:rPr lang="ru-RU">
                <a:solidFill>
                  <a:srgbClr val="000000"/>
                </a:solidFill>
                <a:latin typeface="Times New Roman" pitchFamily="18" charset="0"/>
              </a:rPr>
              <a:t>У каждого должно же быть.</a:t>
            </a:r>
          </a:p>
          <a:p>
            <a:r>
              <a:rPr lang="ru-RU">
                <a:solidFill>
                  <a:srgbClr val="000000"/>
                </a:solidFill>
                <a:latin typeface="Times New Roman" pitchFamily="18" charset="0"/>
              </a:rPr>
              <a:t>И невзирая  на погоду,</a:t>
            </a:r>
          </a:p>
          <a:p>
            <a:r>
              <a:rPr lang="ru-RU">
                <a:solidFill>
                  <a:srgbClr val="000000"/>
                </a:solidFill>
                <a:latin typeface="Times New Roman" pitchFamily="18" charset="0"/>
              </a:rPr>
              <a:t>И в летний и осенний день</a:t>
            </a:r>
          </a:p>
          <a:p>
            <a:r>
              <a:rPr lang="ru-RU">
                <a:solidFill>
                  <a:srgbClr val="000000"/>
                </a:solidFill>
                <a:latin typeface="Times New Roman" pitchFamily="18" charset="0"/>
              </a:rPr>
              <a:t>Приходят на поклон старушки</a:t>
            </a:r>
          </a:p>
          <a:p>
            <a:r>
              <a:rPr lang="ru-RU">
                <a:solidFill>
                  <a:srgbClr val="000000"/>
                </a:solidFill>
                <a:latin typeface="Times New Roman" pitchFamily="18" charset="0"/>
              </a:rPr>
              <a:t>Из всех окрестных деревень</a:t>
            </a:r>
          </a:p>
          <a:p>
            <a:r>
              <a:rPr lang="ru-RU">
                <a:solidFill>
                  <a:srgbClr val="000000"/>
                </a:solidFill>
                <a:latin typeface="Times New Roman" pitchFamily="18" charset="0"/>
              </a:rPr>
              <a:t>Придут, перекрестятся скромно,</a:t>
            </a:r>
          </a:p>
          <a:p>
            <a:r>
              <a:rPr lang="ru-RU">
                <a:solidFill>
                  <a:srgbClr val="000000"/>
                </a:solidFill>
                <a:latin typeface="Times New Roman" pitchFamily="18" charset="0"/>
              </a:rPr>
              <a:t>И в грусти постоят часок (чуток),</a:t>
            </a:r>
          </a:p>
          <a:p>
            <a:r>
              <a:rPr lang="ru-RU">
                <a:solidFill>
                  <a:srgbClr val="000000"/>
                </a:solidFill>
                <a:latin typeface="Times New Roman" pitchFamily="18" charset="0"/>
              </a:rPr>
              <a:t>Посмотрят на его останки,</a:t>
            </a:r>
          </a:p>
          <a:p>
            <a:r>
              <a:rPr lang="ru-RU">
                <a:solidFill>
                  <a:srgbClr val="000000"/>
                </a:solidFill>
                <a:latin typeface="Times New Roman" pitchFamily="18" charset="0"/>
              </a:rPr>
              <a:t>Поставят свечки и цветок.</a:t>
            </a:r>
          </a:p>
          <a:p>
            <a:endParaRPr lang="ru-RU">
              <a:latin typeface="Times New Roman" pitchFamily="18" charset="0"/>
            </a:endParaRPr>
          </a:p>
          <a:p>
            <a:pPr>
              <a:spcBef>
                <a:spcPct val="50000"/>
              </a:spcBef>
            </a:pPr>
            <a:endParaRPr lang="ru-RU" sz="1600">
              <a:latin typeface="Times New Roman" pitchFamily="18" charset="0"/>
            </a:endParaRPr>
          </a:p>
        </p:txBody>
      </p:sp>
      <p:sp>
        <p:nvSpPr>
          <p:cNvPr id="50180" name="Text Box 8"/>
          <p:cNvSpPr txBox="1">
            <a:spLocks noChangeArrowheads="1"/>
          </p:cNvSpPr>
          <p:nvPr/>
        </p:nvSpPr>
        <p:spPr bwMode="auto">
          <a:xfrm>
            <a:off x="0" y="1484313"/>
            <a:ext cx="3419475" cy="366712"/>
          </a:xfrm>
          <a:prstGeom prst="rect">
            <a:avLst/>
          </a:prstGeom>
          <a:noFill/>
          <a:ln w="9525">
            <a:noFill/>
            <a:miter lim="800000"/>
            <a:headEnd/>
            <a:tailEnd/>
          </a:ln>
        </p:spPr>
        <p:txBody>
          <a:bodyPr>
            <a:spAutoFit/>
          </a:bodyPr>
          <a:lstStyle/>
          <a:p>
            <a:pPr>
              <a:spcBef>
                <a:spcPct val="50000"/>
              </a:spcBef>
            </a:pPr>
            <a:endParaRPr lang="ru-RU"/>
          </a:p>
        </p:txBody>
      </p:sp>
      <p:sp>
        <p:nvSpPr>
          <p:cNvPr id="50181" name="Text Box 10"/>
          <p:cNvSpPr txBox="1">
            <a:spLocks noChangeArrowheads="1"/>
          </p:cNvSpPr>
          <p:nvPr/>
        </p:nvSpPr>
        <p:spPr bwMode="auto">
          <a:xfrm>
            <a:off x="539750" y="1557338"/>
            <a:ext cx="3744913" cy="366712"/>
          </a:xfrm>
          <a:prstGeom prst="rect">
            <a:avLst/>
          </a:prstGeom>
          <a:noFill/>
          <a:ln w="9525">
            <a:noFill/>
            <a:miter lim="800000"/>
            <a:headEnd/>
            <a:tailEnd/>
          </a:ln>
        </p:spPr>
        <p:txBody>
          <a:bodyPr>
            <a:spAutoFit/>
          </a:bodyPr>
          <a:lstStyle/>
          <a:p>
            <a:pPr>
              <a:spcBef>
                <a:spcPct val="50000"/>
              </a:spcBef>
            </a:pPr>
            <a:endParaRPr lang="ru-RU"/>
          </a:p>
        </p:txBody>
      </p:sp>
      <p:sp>
        <p:nvSpPr>
          <p:cNvPr id="31755" name="Text Box 11"/>
          <p:cNvSpPr txBox="1">
            <a:spLocks noChangeArrowheads="1"/>
          </p:cNvSpPr>
          <p:nvPr/>
        </p:nvSpPr>
        <p:spPr bwMode="auto">
          <a:xfrm>
            <a:off x="179388" y="1341438"/>
            <a:ext cx="2879725" cy="4760912"/>
          </a:xfrm>
          <a:prstGeom prst="rect">
            <a:avLst/>
          </a:prstGeom>
          <a:noFill/>
          <a:ln w="9525">
            <a:noFill/>
            <a:miter lim="800000"/>
            <a:headEnd/>
            <a:tailEnd/>
          </a:ln>
        </p:spPr>
        <p:txBody>
          <a:bodyPr>
            <a:spAutoFit/>
          </a:bodyPr>
          <a:lstStyle/>
          <a:p>
            <a:r>
              <a:rPr lang="ru-RU">
                <a:solidFill>
                  <a:srgbClr val="000000"/>
                </a:solidFill>
                <a:latin typeface="Times New Roman" pitchFamily="18" charset="0"/>
              </a:rPr>
              <a:t>Там, за околицей, в лесочке,</a:t>
            </a:r>
          </a:p>
          <a:p>
            <a:r>
              <a:rPr lang="ru-RU">
                <a:solidFill>
                  <a:srgbClr val="000000"/>
                </a:solidFill>
                <a:latin typeface="Times New Roman" pitchFamily="18" charset="0"/>
              </a:rPr>
              <a:t>За Колмыковскою чертой,</a:t>
            </a:r>
          </a:p>
          <a:p>
            <a:r>
              <a:rPr lang="ru-RU">
                <a:solidFill>
                  <a:srgbClr val="000000"/>
                </a:solidFill>
                <a:latin typeface="Times New Roman" pitchFamily="18" charset="0"/>
              </a:rPr>
              <a:t>Лежал на кромке косогора</a:t>
            </a:r>
          </a:p>
          <a:p>
            <a:r>
              <a:rPr lang="ru-RU">
                <a:solidFill>
                  <a:srgbClr val="000000"/>
                </a:solidFill>
                <a:latin typeface="Times New Roman" pitchFamily="18" charset="0"/>
              </a:rPr>
              <a:t>Валун, по имени Святой.</a:t>
            </a:r>
          </a:p>
          <a:p>
            <a:r>
              <a:rPr lang="ru-RU">
                <a:solidFill>
                  <a:srgbClr val="000000"/>
                </a:solidFill>
                <a:latin typeface="Times New Roman" pitchFamily="18" charset="0"/>
              </a:rPr>
              <a:t>К Святому камешку ходили</a:t>
            </a:r>
          </a:p>
          <a:p>
            <a:r>
              <a:rPr lang="ru-RU">
                <a:solidFill>
                  <a:srgbClr val="000000"/>
                </a:solidFill>
                <a:latin typeface="Times New Roman" pitchFamily="18" charset="0"/>
              </a:rPr>
              <a:t>Все люди в праздничные дни,</a:t>
            </a:r>
          </a:p>
          <a:p>
            <a:r>
              <a:rPr lang="ru-RU">
                <a:solidFill>
                  <a:srgbClr val="000000"/>
                </a:solidFill>
                <a:latin typeface="Times New Roman" pitchFamily="18" charset="0"/>
              </a:rPr>
              <a:t>К нему же шли  и в час недуга</a:t>
            </a:r>
          </a:p>
          <a:p>
            <a:r>
              <a:rPr lang="ru-RU">
                <a:solidFill>
                  <a:srgbClr val="000000"/>
                </a:solidFill>
                <a:latin typeface="Times New Roman" pitchFamily="18" charset="0"/>
              </a:rPr>
              <a:t>За исцелением они.</a:t>
            </a:r>
          </a:p>
          <a:p>
            <a:r>
              <a:rPr lang="ru-RU">
                <a:solidFill>
                  <a:srgbClr val="000000"/>
                </a:solidFill>
                <a:latin typeface="Times New Roman" pitchFamily="18" charset="0"/>
              </a:rPr>
              <a:t>К Святому камешку в Изосим</a:t>
            </a:r>
          </a:p>
          <a:p>
            <a:r>
              <a:rPr lang="ru-RU">
                <a:solidFill>
                  <a:srgbClr val="000000"/>
                </a:solidFill>
                <a:latin typeface="Times New Roman" pitchFamily="18" charset="0"/>
              </a:rPr>
              <a:t>Зовет традиция, мечта.</a:t>
            </a:r>
          </a:p>
          <a:p>
            <a:r>
              <a:rPr lang="ru-RU">
                <a:solidFill>
                  <a:srgbClr val="000000"/>
                </a:solidFill>
                <a:latin typeface="Times New Roman" pitchFamily="18" charset="0"/>
              </a:rPr>
              <a:t>На нем же высечены были </a:t>
            </a:r>
          </a:p>
          <a:p>
            <a:r>
              <a:rPr lang="ru-RU">
                <a:solidFill>
                  <a:srgbClr val="000000"/>
                </a:solidFill>
                <a:latin typeface="Times New Roman" pitchFamily="18" charset="0"/>
              </a:rPr>
              <a:t>Следы младенца и скота.</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1000"/>
                                        <p:tgtEl>
                                          <p:spTgt spid="31746"/>
                                        </p:tgtEl>
                                      </p:cBhvr>
                                    </p:animEffect>
                                    <p:anim calcmode="lin" valueType="num">
                                      <p:cBhvr>
                                        <p:cTn id="8" dur="1000" fill="hold"/>
                                        <p:tgtEl>
                                          <p:spTgt spid="31746"/>
                                        </p:tgtEl>
                                        <p:attrNameLst>
                                          <p:attrName>ppt_x</p:attrName>
                                        </p:attrNameLst>
                                      </p:cBhvr>
                                      <p:tavLst>
                                        <p:tav tm="0">
                                          <p:val>
                                            <p:strVal val="#ppt_x"/>
                                          </p:val>
                                        </p:tav>
                                        <p:tav tm="100000">
                                          <p:val>
                                            <p:strVal val="#ppt_x"/>
                                          </p:val>
                                        </p:tav>
                                      </p:tavLst>
                                    </p:anim>
                                    <p:anim calcmode="lin" valueType="num">
                                      <p:cBhvr>
                                        <p:cTn id="9" dur="1000" fill="hold"/>
                                        <p:tgtEl>
                                          <p:spTgt spid="317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1755"/>
                                        </p:tgtEl>
                                        <p:attrNameLst>
                                          <p:attrName>style.visibility</p:attrName>
                                        </p:attrNameLst>
                                      </p:cBhvr>
                                      <p:to>
                                        <p:strVal val="visible"/>
                                      </p:to>
                                    </p:set>
                                    <p:animEffect transition="in" filter="fade">
                                      <p:cBhvr>
                                        <p:cTn id="13" dur="1000"/>
                                        <p:tgtEl>
                                          <p:spTgt spid="31755"/>
                                        </p:tgtEl>
                                      </p:cBhvr>
                                    </p:animEffect>
                                    <p:anim calcmode="lin" valueType="num">
                                      <p:cBhvr>
                                        <p:cTn id="14" dur="1000" fill="hold"/>
                                        <p:tgtEl>
                                          <p:spTgt spid="31755"/>
                                        </p:tgtEl>
                                        <p:attrNameLst>
                                          <p:attrName>ppt_x</p:attrName>
                                        </p:attrNameLst>
                                      </p:cBhvr>
                                      <p:tavLst>
                                        <p:tav tm="0">
                                          <p:val>
                                            <p:strVal val="#ppt_x"/>
                                          </p:val>
                                        </p:tav>
                                        <p:tav tm="100000">
                                          <p:val>
                                            <p:strVal val="#ppt_x"/>
                                          </p:val>
                                        </p:tav>
                                      </p:tavLst>
                                    </p:anim>
                                    <p:anim calcmode="lin" valueType="num">
                                      <p:cBhvr>
                                        <p:cTn id="15" dur="1000" fill="hold"/>
                                        <p:tgtEl>
                                          <p:spTgt spid="3175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1748"/>
                                        </p:tgtEl>
                                        <p:attrNameLst>
                                          <p:attrName>style.visibility</p:attrName>
                                        </p:attrNameLst>
                                      </p:cBhvr>
                                      <p:to>
                                        <p:strVal val="visible"/>
                                      </p:to>
                                    </p:set>
                                    <p:animEffect transition="in" filter="fade">
                                      <p:cBhvr>
                                        <p:cTn id="18" dur="1000"/>
                                        <p:tgtEl>
                                          <p:spTgt spid="31748"/>
                                        </p:tgtEl>
                                      </p:cBhvr>
                                    </p:animEffect>
                                    <p:anim calcmode="lin" valueType="num">
                                      <p:cBhvr>
                                        <p:cTn id="19" dur="1000" fill="hold"/>
                                        <p:tgtEl>
                                          <p:spTgt spid="31748"/>
                                        </p:tgtEl>
                                        <p:attrNameLst>
                                          <p:attrName>ppt_x</p:attrName>
                                        </p:attrNameLst>
                                      </p:cBhvr>
                                      <p:tavLst>
                                        <p:tav tm="0">
                                          <p:val>
                                            <p:strVal val="#ppt_x"/>
                                          </p:val>
                                        </p:tav>
                                        <p:tav tm="100000">
                                          <p:val>
                                            <p:strVal val="#ppt_x"/>
                                          </p:val>
                                        </p:tav>
                                      </p:tavLst>
                                    </p:anim>
                                    <p:anim calcmode="lin" valueType="num">
                                      <p:cBhvr>
                                        <p:cTn id="20" dur="1000" fill="hold"/>
                                        <p:tgtEl>
                                          <p:spTgt spid="3174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1750"/>
                                        </p:tgtEl>
                                        <p:attrNameLst>
                                          <p:attrName>style.visibility</p:attrName>
                                        </p:attrNameLst>
                                      </p:cBhvr>
                                      <p:to>
                                        <p:strVal val="visible"/>
                                      </p:to>
                                    </p:set>
                                    <p:animEffect transition="in" filter="fade">
                                      <p:cBhvr>
                                        <p:cTn id="23" dur="1000"/>
                                        <p:tgtEl>
                                          <p:spTgt spid="31750"/>
                                        </p:tgtEl>
                                      </p:cBhvr>
                                    </p:animEffect>
                                    <p:anim calcmode="lin" valueType="num">
                                      <p:cBhvr>
                                        <p:cTn id="24" dur="1000" fill="hold"/>
                                        <p:tgtEl>
                                          <p:spTgt spid="31750"/>
                                        </p:tgtEl>
                                        <p:attrNameLst>
                                          <p:attrName>ppt_x</p:attrName>
                                        </p:attrNameLst>
                                      </p:cBhvr>
                                      <p:tavLst>
                                        <p:tav tm="0">
                                          <p:val>
                                            <p:strVal val="#ppt_x"/>
                                          </p:val>
                                        </p:tav>
                                        <p:tav tm="100000">
                                          <p:val>
                                            <p:strVal val="#ppt_x"/>
                                          </p:val>
                                        </p:tav>
                                      </p:tavLst>
                                    </p:anim>
                                    <p:anim calcmode="lin" valueType="num">
                                      <p:cBhvr>
                                        <p:cTn id="25" dur="1000" fill="hold"/>
                                        <p:tgtEl>
                                          <p:spTgt spid="317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8" grpId="0"/>
      <p:bldP spid="31750" grpId="0"/>
      <p:bldP spid="317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ru-RU" smtClean="0"/>
              <a:t> Рукопись стихотворения</a:t>
            </a:r>
          </a:p>
        </p:txBody>
      </p:sp>
      <p:pic>
        <p:nvPicPr>
          <p:cNvPr id="36873" name="Picture 9" descr="Стих"/>
          <p:cNvPicPr>
            <a:picLocks noGrp="1" noChangeAspect="1" noChangeArrowheads="1"/>
          </p:cNvPicPr>
          <p:nvPr>
            <p:ph sz="half" idx="1"/>
          </p:nvPr>
        </p:nvPicPr>
        <p:blipFill>
          <a:blip r:embed="rId2"/>
          <a:srcRect/>
          <a:stretch>
            <a:fillRect/>
          </a:stretch>
        </p:blipFill>
        <p:spPr>
          <a:xfrm>
            <a:off x="1066800" y="1711325"/>
            <a:ext cx="3581400" cy="4302125"/>
          </a:xfrm>
        </p:spPr>
      </p:pic>
      <p:pic>
        <p:nvPicPr>
          <p:cNvPr id="36874" name="Picture 10" descr="Стих(2)"/>
          <p:cNvPicPr>
            <a:picLocks noGrp="1" noChangeAspect="1" noChangeArrowheads="1"/>
          </p:cNvPicPr>
          <p:nvPr>
            <p:ph sz="half" idx="2"/>
          </p:nvPr>
        </p:nvPicPr>
        <p:blipFill>
          <a:blip r:embed="rId3"/>
          <a:srcRect/>
          <a:stretch>
            <a:fillRect/>
          </a:stretch>
        </p:blipFill>
        <p:spPr>
          <a:xfrm>
            <a:off x="4800600" y="1731963"/>
            <a:ext cx="3581400" cy="4260850"/>
          </a:xfr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1000"/>
                                        <p:tgtEl>
                                          <p:spTgt spid="36866"/>
                                        </p:tgtEl>
                                      </p:cBhvr>
                                    </p:animEffect>
                                    <p:anim calcmode="lin" valueType="num">
                                      <p:cBhvr>
                                        <p:cTn id="8" dur="1000" fill="hold"/>
                                        <p:tgtEl>
                                          <p:spTgt spid="36866"/>
                                        </p:tgtEl>
                                        <p:attrNameLst>
                                          <p:attrName>ppt_x</p:attrName>
                                        </p:attrNameLst>
                                      </p:cBhvr>
                                      <p:tavLst>
                                        <p:tav tm="0">
                                          <p:val>
                                            <p:strVal val="#ppt_x"/>
                                          </p:val>
                                        </p:tav>
                                        <p:tav tm="100000">
                                          <p:val>
                                            <p:strVal val="#ppt_x"/>
                                          </p:val>
                                        </p:tav>
                                      </p:tavLst>
                                    </p:anim>
                                    <p:anim calcmode="lin" valueType="num">
                                      <p:cBhvr>
                                        <p:cTn id="9" dur="1000" fill="hold"/>
                                        <p:tgtEl>
                                          <p:spTgt spid="3686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36873"/>
                                        </p:tgtEl>
                                        <p:attrNameLst>
                                          <p:attrName>style.visibility</p:attrName>
                                        </p:attrNameLst>
                                      </p:cBhvr>
                                      <p:to>
                                        <p:strVal val="visible"/>
                                      </p:to>
                                    </p:set>
                                    <p:animEffect transition="in" filter="blinds(horizontal)">
                                      <p:cBhvr>
                                        <p:cTn id="13" dur="500"/>
                                        <p:tgtEl>
                                          <p:spTgt spid="36873"/>
                                        </p:tgtEl>
                                      </p:cBhvr>
                                    </p:animEffect>
                                  </p:childTnLst>
                                </p:cTn>
                              </p:par>
                              <p:par>
                                <p:cTn id="14" presetID="3" presetClass="entr" presetSubtype="10" fill="hold" nodeType="withEffect">
                                  <p:stCondLst>
                                    <p:cond delay="0"/>
                                  </p:stCondLst>
                                  <p:childTnLst>
                                    <p:set>
                                      <p:cBhvr>
                                        <p:cTn id="15" dur="1" fill="hold">
                                          <p:stCondLst>
                                            <p:cond delay="0"/>
                                          </p:stCondLst>
                                        </p:cTn>
                                        <p:tgtEl>
                                          <p:spTgt spid="36874"/>
                                        </p:tgtEl>
                                        <p:attrNameLst>
                                          <p:attrName>style.visibility</p:attrName>
                                        </p:attrNameLst>
                                      </p:cBhvr>
                                      <p:to>
                                        <p:strVal val="visible"/>
                                      </p:to>
                                    </p:set>
                                    <p:animEffect transition="in" filter="blinds(horizontal)">
                                      <p:cBhvr>
                                        <p:cTn id="16" dur="500"/>
                                        <p:tgtEl>
                                          <p:spTgt spid="36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042988" y="-387350"/>
            <a:ext cx="7848600" cy="1173163"/>
          </a:xfrm>
        </p:spPr>
        <p:txBody>
          <a:bodyPr/>
          <a:lstStyle/>
          <a:p>
            <a:pPr eaLnBrk="1" hangingPunct="1"/>
            <a:r>
              <a:rPr lang="ru-RU" smtClean="0"/>
              <a:t>Михаил Васильевич Шорин </a:t>
            </a:r>
          </a:p>
        </p:txBody>
      </p:sp>
      <p:sp>
        <p:nvSpPr>
          <p:cNvPr id="41988" name="Rectangle 4"/>
          <p:cNvSpPr>
            <a:spLocks noGrp="1" noChangeArrowheads="1"/>
          </p:cNvSpPr>
          <p:nvPr>
            <p:ph type="body" sz="half" idx="1"/>
          </p:nvPr>
        </p:nvSpPr>
        <p:spPr>
          <a:xfrm>
            <a:off x="755650" y="908050"/>
            <a:ext cx="5472113" cy="5689600"/>
          </a:xfrm>
        </p:spPr>
        <p:txBody>
          <a:bodyPr/>
          <a:lstStyle/>
          <a:p>
            <a:pPr marL="0" indent="360363" eaLnBrk="1" hangingPunct="1">
              <a:lnSpc>
                <a:spcPct val="80000"/>
              </a:lnSpc>
              <a:buFontTx/>
              <a:buNone/>
            </a:pPr>
            <a:r>
              <a:rPr lang="ru-RU" sz="1400" smtClean="0"/>
              <a:t>Михаил Васильевич Шорин родился и живет в Великом Новгороде. Профессиональный археолог, пятнадцать лет проработавший в Новгородском музее.</a:t>
            </a:r>
          </a:p>
          <a:p>
            <a:pPr marL="0" indent="360363" eaLnBrk="1" hangingPunct="1">
              <a:lnSpc>
                <a:spcPct val="80000"/>
              </a:lnSpc>
              <a:buFontTx/>
              <a:buNone/>
            </a:pPr>
            <a:r>
              <a:rPr lang="ru-RU" sz="1400" smtClean="0"/>
              <a:t>У камня я побывал в 1985 и осенью 2013 года. Отец Таратухиной Нины Ивановны мне рассказывал, что у камня праздновали раньше вечером 9 и утром 10 октября на Изосима (Зосима) и Савватия , а также 15 июля -праздник Ахтырской иконы Божьей Матери. Из Оксоч шли крестным ходом, возглавляли его священнослужители. Некогда у камня стояла часовня, которую поставил зажиточный мужик, проживавший на ст. Веребье. Он ослеп , во сне получил совет сходить к камню и исцелился, делая компрессы с водой от камня. Также он поведал, что у соседки напротив Поликарповой Анны Ивановны ) дочка Наденька  в детстве страдала ногами – «подкрючило» ногу, - на крик кричала, врачи не помогли, исцелилась компрессами от камня. Камень взорвали в 1959 г., - из Окуловки приехала милиция, запретили выходить из домов и взорвали камень (Бог наказал каждого). Этому предшествовала антирелигиозная работа партийных и советских органов власти (было постановление исполкома Окуловского района о ликвидации этого почитаемого места). Началось же все с постановления ЦК КПСС " О мерах по прекращению паломничества к так называемым святым местам ", областные власти составили список о 33 почитаемых объектах (куда попал и этот камень), подлежащих уничтожению. В основном это были почитаемые водные источники и лишь один этот камень. В год, когда взорвали камень, в Подгорье и в ближайших деревнях, входивших в колхоз, на 10 окт. был организован субботник по завершению уборки картофеля и власти никого к камню не допустили.</a:t>
            </a:r>
          </a:p>
          <a:p>
            <a:pPr marL="0" indent="360363" eaLnBrk="1" hangingPunct="1">
              <a:lnSpc>
                <a:spcPct val="80000"/>
              </a:lnSpc>
              <a:buFontTx/>
              <a:buNone/>
            </a:pPr>
            <a:r>
              <a:rPr lang="ru-RU" sz="1400" smtClean="0"/>
              <a:t>Эти материалы, думаю, Вам помогут, желаю здоровья, всего доброго, Михаил Шорин.</a:t>
            </a:r>
          </a:p>
        </p:txBody>
      </p:sp>
      <p:pic>
        <p:nvPicPr>
          <p:cNvPr id="41990" name="Picture 6" descr="Шорин М"/>
          <p:cNvPicPr>
            <a:picLocks noGrp="1" noChangeAspect="1" noChangeArrowheads="1"/>
          </p:cNvPicPr>
          <p:nvPr>
            <p:ph sz="half" idx="2"/>
          </p:nvPr>
        </p:nvPicPr>
        <p:blipFill>
          <a:blip r:embed="rId2"/>
          <a:srcRect/>
          <a:stretch>
            <a:fillRect/>
          </a:stretch>
        </p:blipFill>
        <p:spPr>
          <a:xfrm>
            <a:off x="6659563" y="1484313"/>
            <a:ext cx="1981200" cy="2797175"/>
          </a:xfr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1000"/>
                                        <p:tgtEl>
                                          <p:spTgt spid="41986"/>
                                        </p:tgtEl>
                                      </p:cBhvr>
                                    </p:animEffect>
                                    <p:anim calcmode="lin" valueType="num">
                                      <p:cBhvr>
                                        <p:cTn id="8" dur="1000" fill="hold"/>
                                        <p:tgtEl>
                                          <p:spTgt spid="41986"/>
                                        </p:tgtEl>
                                        <p:attrNameLst>
                                          <p:attrName>ppt_x</p:attrName>
                                        </p:attrNameLst>
                                      </p:cBhvr>
                                      <p:tavLst>
                                        <p:tav tm="0">
                                          <p:val>
                                            <p:strVal val="#ppt_x"/>
                                          </p:val>
                                        </p:tav>
                                        <p:tav tm="100000">
                                          <p:val>
                                            <p:strVal val="#ppt_x"/>
                                          </p:val>
                                        </p:tav>
                                      </p:tavLst>
                                    </p:anim>
                                    <p:anim calcmode="lin" valueType="num">
                                      <p:cBhvr>
                                        <p:cTn id="9" dur="1000" fill="hold"/>
                                        <p:tgtEl>
                                          <p:spTgt spid="4198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1988">
                                            <p:txEl>
                                              <p:pRg st="0" end="0"/>
                                            </p:txEl>
                                          </p:spTgt>
                                        </p:tgtEl>
                                        <p:attrNameLst>
                                          <p:attrName>style.visibility</p:attrName>
                                        </p:attrNameLst>
                                      </p:cBhvr>
                                      <p:to>
                                        <p:strVal val="visible"/>
                                      </p:to>
                                    </p:set>
                                    <p:animEffect transition="in" filter="fade">
                                      <p:cBhvr>
                                        <p:cTn id="13" dur="1000"/>
                                        <p:tgtEl>
                                          <p:spTgt spid="41988">
                                            <p:txEl>
                                              <p:pRg st="0" end="0"/>
                                            </p:txEl>
                                          </p:spTgt>
                                        </p:tgtEl>
                                      </p:cBhvr>
                                    </p:animEffect>
                                    <p:anim calcmode="lin" valueType="num">
                                      <p:cBhvr>
                                        <p:cTn id="14" dur="1000" fill="hold"/>
                                        <p:tgtEl>
                                          <p:spTgt spid="4198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1988">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1988">
                                            <p:txEl>
                                              <p:pRg st="1" end="1"/>
                                            </p:txEl>
                                          </p:spTgt>
                                        </p:tgtEl>
                                        <p:attrNameLst>
                                          <p:attrName>style.visibility</p:attrName>
                                        </p:attrNameLst>
                                      </p:cBhvr>
                                      <p:to>
                                        <p:strVal val="visible"/>
                                      </p:to>
                                    </p:set>
                                    <p:animEffect transition="in" filter="fade">
                                      <p:cBhvr>
                                        <p:cTn id="19" dur="1000"/>
                                        <p:tgtEl>
                                          <p:spTgt spid="41988">
                                            <p:txEl>
                                              <p:pRg st="1" end="1"/>
                                            </p:txEl>
                                          </p:spTgt>
                                        </p:tgtEl>
                                      </p:cBhvr>
                                    </p:animEffect>
                                    <p:anim calcmode="lin" valueType="num">
                                      <p:cBhvr>
                                        <p:cTn id="20" dur="1000" fill="hold"/>
                                        <p:tgtEl>
                                          <p:spTgt spid="4198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1988">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1988">
                                            <p:txEl>
                                              <p:pRg st="2" end="2"/>
                                            </p:txEl>
                                          </p:spTgt>
                                        </p:tgtEl>
                                        <p:attrNameLst>
                                          <p:attrName>style.visibility</p:attrName>
                                        </p:attrNameLst>
                                      </p:cBhvr>
                                      <p:to>
                                        <p:strVal val="visible"/>
                                      </p:to>
                                    </p:set>
                                    <p:animEffect transition="in" filter="fade">
                                      <p:cBhvr>
                                        <p:cTn id="25" dur="1000"/>
                                        <p:tgtEl>
                                          <p:spTgt spid="41988">
                                            <p:txEl>
                                              <p:pRg st="2" end="2"/>
                                            </p:txEl>
                                          </p:spTgt>
                                        </p:tgtEl>
                                      </p:cBhvr>
                                    </p:animEffect>
                                    <p:anim calcmode="lin" valueType="num">
                                      <p:cBhvr>
                                        <p:cTn id="26" dur="1000" fill="hold"/>
                                        <p:tgtEl>
                                          <p:spTgt spid="41988">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1988">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3" presetClass="entr" presetSubtype="10" fill="hold" nodeType="afterEffect">
                                  <p:stCondLst>
                                    <p:cond delay="0"/>
                                  </p:stCondLst>
                                  <p:childTnLst>
                                    <p:set>
                                      <p:cBhvr>
                                        <p:cTn id="30" dur="1" fill="hold">
                                          <p:stCondLst>
                                            <p:cond delay="0"/>
                                          </p:stCondLst>
                                        </p:cTn>
                                        <p:tgtEl>
                                          <p:spTgt spid="41990"/>
                                        </p:tgtEl>
                                        <p:attrNameLst>
                                          <p:attrName>style.visibility</p:attrName>
                                        </p:attrNameLst>
                                      </p:cBhvr>
                                      <p:to>
                                        <p:strVal val="visible"/>
                                      </p:to>
                                    </p:set>
                                    <p:animEffect transition="in" filter="blinds(horizontal)">
                                      <p:cBhvr>
                                        <p:cTn id="31" dur="5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4213" y="260350"/>
            <a:ext cx="7848600" cy="511175"/>
          </a:xfrm>
        </p:spPr>
        <p:txBody>
          <a:bodyPr/>
          <a:lstStyle/>
          <a:p>
            <a:pPr eaLnBrk="1" hangingPunct="1"/>
            <a:r>
              <a:rPr lang="ru-RU" smtClean="0"/>
              <a:t>Вывод</a:t>
            </a:r>
          </a:p>
        </p:txBody>
      </p:sp>
      <p:sp>
        <p:nvSpPr>
          <p:cNvPr id="29699" name="Rectangle 3"/>
          <p:cNvSpPr>
            <a:spLocks noGrp="1" noChangeArrowheads="1"/>
          </p:cNvSpPr>
          <p:nvPr>
            <p:ph type="body" idx="1"/>
          </p:nvPr>
        </p:nvSpPr>
        <p:spPr>
          <a:xfrm>
            <a:off x="250825" y="908050"/>
            <a:ext cx="8715375" cy="5694363"/>
          </a:xfrm>
        </p:spPr>
        <p:txBody>
          <a:bodyPr/>
          <a:lstStyle/>
          <a:p>
            <a:r>
              <a:rPr lang="ru-RU" sz="2000" smtClean="0"/>
              <a:t>Серые камни, пережившие сотни лет и десятки веков и дожившие до нашего времени достойны бережного отношения, - это бесценные исторические памятники, сохранить такие объекты  – наш долг перед будущими поколениями. </a:t>
            </a:r>
          </a:p>
          <a:p>
            <a:r>
              <a:rPr lang="ru-RU" sz="2000" smtClean="0"/>
              <a:t>Наше исследование показало, что культовые объекты говорят о взаимозависимости человека, общества и природы. Эти места до сих пор наделяются людьми особой энергетикой и служат объектами поклонения местного  населения.</a:t>
            </a:r>
          </a:p>
          <a:p>
            <a:r>
              <a:rPr lang="ru-RU" sz="2000" smtClean="0"/>
              <a:t>Свидетельством духовного развития общества является то, что такие памятники, сохранившиеся с давних времён, привлекают внимание и окружаются заботой местных жителей, возрождаются обычаи и обряды, которые были связаны с этими святыми местами.</a:t>
            </a:r>
          </a:p>
          <a:p>
            <a:r>
              <a:rPr lang="ru-RU" sz="2000" smtClean="0"/>
              <a:t>Особую ценность своей работы вижу в том, что для меня открылась совершенно новая сторона духовной культуры народа, среди которого живу и я.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1000"/>
                                        <p:tgtEl>
                                          <p:spTgt spid="29698"/>
                                        </p:tgtEl>
                                      </p:cBhvr>
                                    </p:animEffect>
                                    <p:anim calcmode="lin" valueType="num">
                                      <p:cBhvr>
                                        <p:cTn id="8" dur="1000" fill="hold"/>
                                        <p:tgtEl>
                                          <p:spTgt spid="29698"/>
                                        </p:tgtEl>
                                        <p:attrNameLst>
                                          <p:attrName>ppt_x</p:attrName>
                                        </p:attrNameLst>
                                      </p:cBhvr>
                                      <p:tavLst>
                                        <p:tav tm="0">
                                          <p:val>
                                            <p:strVal val="#ppt_x"/>
                                          </p:val>
                                        </p:tav>
                                        <p:tav tm="100000">
                                          <p:val>
                                            <p:strVal val="#ppt_x"/>
                                          </p:val>
                                        </p:tav>
                                      </p:tavLst>
                                    </p:anim>
                                    <p:anim calcmode="lin" valueType="num">
                                      <p:cBhvr>
                                        <p:cTn id="9" dur="1000" fill="hold"/>
                                        <p:tgtEl>
                                          <p:spTgt spid="2969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699">
                                            <p:txEl>
                                              <p:pRg st="0" end="0"/>
                                            </p:txEl>
                                          </p:spTgt>
                                        </p:tgtEl>
                                        <p:attrNameLst>
                                          <p:attrName>style.visibility</p:attrName>
                                        </p:attrNameLst>
                                      </p:cBhvr>
                                      <p:to>
                                        <p:strVal val="visible"/>
                                      </p:to>
                                    </p:set>
                                    <p:animEffect transition="in" filter="fade">
                                      <p:cBhvr>
                                        <p:cTn id="13" dur="1000"/>
                                        <p:tgtEl>
                                          <p:spTgt spid="29699">
                                            <p:txEl>
                                              <p:pRg st="0" end="0"/>
                                            </p:txEl>
                                          </p:spTgt>
                                        </p:tgtEl>
                                      </p:cBhvr>
                                    </p:animEffect>
                                    <p:anim calcmode="lin" valueType="num">
                                      <p:cBhvr>
                                        <p:cTn id="14"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9699">
                                            <p:txEl>
                                              <p:pRg st="1" end="1"/>
                                            </p:txEl>
                                          </p:spTgt>
                                        </p:tgtEl>
                                        <p:attrNameLst>
                                          <p:attrName>style.visibility</p:attrName>
                                        </p:attrNameLst>
                                      </p:cBhvr>
                                      <p:to>
                                        <p:strVal val="visible"/>
                                      </p:to>
                                    </p:set>
                                    <p:animEffect transition="in" filter="fade">
                                      <p:cBhvr>
                                        <p:cTn id="19" dur="1000"/>
                                        <p:tgtEl>
                                          <p:spTgt spid="29699">
                                            <p:txEl>
                                              <p:pRg st="1" end="1"/>
                                            </p:txEl>
                                          </p:spTgt>
                                        </p:tgtEl>
                                      </p:cBhvr>
                                    </p:animEffect>
                                    <p:anim calcmode="lin" valueType="num">
                                      <p:cBhvr>
                                        <p:cTn id="20"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9699">
                                            <p:txEl>
                                              <p:pRg st="2" end="2"/>
                                            </p:txEl>
                                          </p:spTgt>
                                        </p:tgtEl>
                                        <p:attrNameLst>
                                          <p:attrName>style.visibility</p:attrName>
                                        </p:attrNameLst>
                                      </p:cBhvr>
                                      <p:to>
                                        <p:strVal val="visible"/>
                                      </p:to>
                                    </p:set>
                                    <p:animEffect transition="in" filter="fade">
                                      <p:cBhvr>
                                        <p:cTn id="25" dur="1000"/>
                                        <p:tgtEl>
                                          <p:spTgt spid="29699">
                                            <p:txEl>
                                              <p:pRg st="2" end="2"/>
                                            </p:txEl>
                                          </p:spTgt>
                                        </p:tgtEl>
                                      </p:cBhvr>
                                    </p:animEffect>
                                    <p:anim calcmode="lin" valueType="num">
                                      <p:cBhvr>
                                        <p:cTn id="26" dur="1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9699">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9699">
                                            <p:txEl>
                                              <p:pRg st="3" end="3"/>
                                            </p:txEl>
                                          </p:spTgt>
                                        </p:tgtEl>
                                        <p:attrNameLst>
                                          <p:attrName>style.visibility</p:attrName>
                                        </p:attrNameLst>
                                      </p:cBhvr>
                                      <p:to>
                                        <p:strVal val="visible"/>
                                      </p:to>
                                    </p:set>
                                    <p:animEffect transition="in" filter="fade">
                                      <p:cBhvr>
                                        <p:cTn id="31" dur="1000"/>
                                        <p:tgtEl>
                                          <p:spTgt spid="29699">
                                            <p:txEl>
                                              <p:pRg st="3" end="3"/>
                                            </p:txEl>
                                          </p:spTgt>
                                        </p:tgtEl>
                                      </p:cBhvr>
                                    </p:animEffect>
                                    <p:anim calcmode="lin" valueType="num">
                                      <p:cBhvr>
                                        <p:cTn id="32" dur="10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969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idx="4294967295"/>
          </p:nvPr>
        </p:nvSpPr>
        <p:spPr>
          <a:xfrm>
            <a:off x="1042988" y="188913"/>
            <a:ext cx="7848600" cy="1173162"/>
          </a:xfrm>
        </p:spPr>
        <p:txBody>
          <a:bodyPr/>
          <a:lstStyle/>
          <a:p>
            <a:r>
              <a:rPr lang="ru-RU" smtClean="0"/>
              <a:t>Библиография</a:t>
            </a:r>
          </a:p>
        </p:txBody>
      </p:sp>
      <p:sp>
        <p:nvSpPr>
          <p:cNvPr id="55297" name="Rectangle 3"/>
          <p:cNvSpPr>
            <a:spLocks noGrp="1" noChangeArrowheads="1"/>
          </p:cNvSpPr>
          <p:nvPr>
            <p:ph type="body" idx="1"/>
          </p:nvPr>
        </p:nvSpPr>
        <p:spPr/>
        <p:txBody>
          <a:bodyPr/>
          <a:lstStyle/>
          <a:p>
            <a:pPr marL="533400" indent="-533400" eaLnBrk="1" hangingPunct="1">
              <a:lnSpc>
                <a:spcPct val="90000"/>
              </a:lnSpc>
            </a:pPr>
            <a:r>
              <a:rPr lang="ru-RU" sz="2000" smtClean="0"/>
              <a:t>Электронная библиотека Музея антропологии и этнографии им. Петра Великого (Кунсткамера) РАН</a:t>
            </a:r>
          </a:p>
          <a:p>
            <a:pPr marL="533400" indent="-533400" eaLnBrk="1" hangingPunct="1">
              <a:lnSpc>
                <a:spcPct val="90000"/>
              </a:lnSpc>
            </a:pPr>
            <a:r>
              <a:rPr lang="ru-RU" sz="2000" smtClean="0"/>
              <a:t>http://www.kunstkamera.ru/lib/rubrikator/02/978-5-02-025234-9/</a:t>
            </a:r>
          </a:p>
          <a:p>
            <a:pPr marL="533400" indent="-533400" eaLnBrk="1" hangingPunct="1">
              <a:lnSpc>
                <a:spcPct val="90000"/>
              </a:lnSpc>
            </a:pPr>
            <a:r>
              <a:rPr lang="ru-RU" sz="2000" smtClean="0"/>
              <a:t>© МАЭ РАН</a:t>
            </a:r>
          </a:p>
          <a:p>
            <a:pPr marL="533400" indent="-533400" eaLnBrk="1" hangingPunct="1">
              <a:lnSpc>
                <a:spcPct val="90000"/>
              </a:lnSpc>
            </a:pPr>
            <a:r>
              <a:rPr lang="ru-RU" sz="2000" smtClean="0"/>
              <a:t>284 </a:t>
            </a:r>
            <a:r>
              <a:rPr lang="ru-RU" sz="2000" i="1" smtClean="0"/>
              <a:t>В.В. Виноградов</a:t>
            </a:r>
            <a:endParaRPr lang="ru-RU" sz="2000" smtClean="0"/>
          </a:p>
          <a:p>
            <a:pPr marL="533400" indent="-533400" eaLnBrk="1" hangingPunct="1">
              <a:lnSpc>
                <a:spcPct val="90000"/>
              </a:lnSpc>
            </a:pPr>
            <a:r>
              <a:rPr lang="ru-RU" sz="2000" smtClean="0"/>
              <a:t>Материалы из газеты «Малая Вишера»</a:t>
            </a:r>
          </a:p>
          <a:p>
            <a:pPr marL="533400" indent="-533400" eaLnBrk="1" hangingPunct="1">
              <a:lnSpc>
                <a:spcPct val="90000"/>
              </a:lnSpc>
            </a:pPr>
            <a:r>
              <a:rPr lang="ru-RU" sz="2000" smtClean="0"/>
              <a:t>Архивные материалы из библиотеки им. А.С. Пушкина города Малая Вишера</a:t>
            </a:r>
          </a:p>
          <a:p>
            <a:pPr marL="533400" indent="-533400" eaLnBrk="1" hangingPunct="1">
              <a:lnSpc>
                <a:spcPct val="90000"/>
              </a:lnSpc>
            </a:pPr>
            <a:r>
              <a:rPr lang="ru-RU" sz="2000" smtClean="0"/>
              <a:t>Воспоминания местных жителей.</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fade">
                                      <p:cBhvr>
                                        <p:cTn id="7" dur="1000"/>
                                        <p:tgtEl>
                                          <p:spTgt spid="55300"/>
                                        </p:tgtEl>
                                      </p:cBhvr>
                                    </p:animEffect>
                                    <p:anim calcmode="lin" valueType="num">
                                      <p:cBhvr>
                                        <p:cTn id="8" dur="1000" fill="hold"/>
                                        <p:tgtEl>
                                          <p:spTgt spid="55300"/>
                                        </p:tgtEl>
                                        <p:attrNameLst>
                                          <p:attrName>ppt_x</p:attrName>
                                        </p:attrNameLst>
                                      </p:cBhvr>
                                      <p:tavLst>
                                        <p:tav tm="0">
                                          <p:val>
                                            <p:strVal val="#ppt_x"/>
                                          </p:val>
                                        </p:tav>
                                        <p:tav tm="100000">
                                          <p:val>
                                            <p:strVal val="#ppt_x"/>
                                          </p:val>
                                        </p:tav>
                                      </p:tavLst>
                                    </p:anim>
                                    <p:anim calcmode="lin" valueType="num">
                                      <p:cBhvr>
                                        <p:cTn id="9" dur="1000" fill="hold"/>
                                        <p:tgtEl>
                                          <p:spTgt spid="5530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5297">
                                            <p:txEl>
                                              <p:pRg st="0" end="0"/>
                                            </p:txEl>
                                          </p:spTgt>
                                        </p:tgtEl>
                                        <p:attrNameLst>
                                          <p:attrName>style.visibility</p:attrName>
                                        </p:attrNameLst>
                                      </p:cBhvr>
                                      <p:to>
                                        <p:strVal val="visible"/>
                                      </p:to>
                                    </p:set>
                                    <p:animEffect transition="in" filter="fade">
                                      <p:cBhvr>
                                        <p:cTn id="13" dur="1000"/>
                                        <p:tgtEl>
                                          <p:spTgt spid="55297">
                                            <p:txEl>
                                              <p:pRg st="0" end="0"/>
                                            </p:txEl>
                                          </p:spTgt>
                                        </p:tgtEl>
                                      </p:cBhvr>
                                    </p:animEffect>
                                    <p:anim calcmode="lin" valueType="num">
                                      <p:cBhvr>
                                        <p:cTn id="14" dur="1000" fill="hold"/>
                                        <p:tgtEl>
                                          <p:spTgt spid="5529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5297">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5297">
                                            <p:txEl>
                                              <p:pRg st="1" end="1"/>
                                            </p:txEl>
                                          </p:spTgt>
                                        </p:tgtEl>
                                        <p:attrNameLst>
                                          <p:attrName>style.visibility</p:attrName>
                                        </p:attrNameLst>
                                      </p:cBhvr>
                                      <p:to>
                                        <p:strVal val="visible"/>
                                      </p:to>
                                    </p:set>
                                    <p:animEffect transition="in" filter="fade">
                                      <p:cBhvr>
                                        <p:cTn id="19" dur="1000"/>
                                        <p:tgtEl>
                                          <p:spTgt spid="55297">
                                            <p:txEl>
                                              <p:pRg st="1" end="1"/>
                                            </p:txEl>
                                          </p:spTgt>
                                        </p:tgtEl>
                                      </p:cBhvr>
                                    </p:animEffect>
                                    <p:anim calcmode="lin" valueType="num">
                                      <p:cBhvr>
                                        <p:cTn id="20" dur="1000" fill="hold"/>
                                        <p:tgtEl>
                                          <p:spTgt spid="5529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5297">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5297">
                                            <p:txEl>
                                              <p:pRg st="2" end="2"/>
                                            </p:txEl>
                                          </p:spTgt>
                                        </p:tgtEl>
                                        <p:attrNameLst>
                                          <p:attrName>style.visibility</p:attrName>
                                        </p:attrNameLst>
                                      </p:cBhvr>
                                      <p:to>
                                        <p:strVal val="visible"/>
                                      </p:to>
                                    </p:set>
                                    <p:animEffect transition="in" filter="fade">
                                      <p:cBhvr>
                                        <p:cTn id="25" dur="1000"/>
                                        <p:tgtEl>
                                          <p:spTgt spid="55297">
                                            <p:txEl>
                                              <p:pRg st="2" end="2"/>
                                            </p:txEl>
                                          </p:spTgt>
                                        </p:tgtEl>
                                      </p:cBhvr>
                                    </p:animEffect>
                                    <p:anim calcmode="lin" valueType="num">
                                      <p:cBhvr>
                                        <p:cTn id="26" dur="1000" fill="hold"/>
                                        <p:tgtEl>
                                          <p:spTgt spid="55297">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5297">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5297">
                                            <p:txEl>
                                              <p:pRg st="3" end="3"/>
                                            </p:txEl>
                                          </p:spTgt>
                                        </p:tgtEl>
                                        <p:attrNameLst>
                                          <p:attrName>style.visibility</p:attrName>
                                        </p:attrNameLst>
                                      </p:cBhvr>
                                      <p:to>
                                        <p:strVal val="visible"/>
                                      </p:to>
                                    </p:set>
                                    <p:animEffect transition="in" filter="fade">
                                      <p:cBhvr>
                                        <p:cTn id="31" dur="1000"/>
                                        <p:tgtEl>
                                          <p:spTgt spid="55297">
                                            <p:txEl>
                                              <p:pRg st="3" end="3"/>
                                            </p:txEl>
                                          </p:spTgt>
                                        </p:tgtEl>
                                      </p:cBhvr>
                                    </p:animEffect>
                                    <p:anim calcmode="lin" valueType="num">
                                      <p:cBhvr>
                                        <p:cTn id="32" dur="1000" fill="hold"/>
                                        <p:tgtEl>
                                          <p:spTgt spid="55297">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55297">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55297">
                                            <p:txEl>
                                              <p:pRg st="4" end="4"/>
                                            </p:txEl>
                                          </p:spTgt>
                                        </p:tgtEl>
                                        <p:attrNameLst>
                                          <p:attrName>style.visibility</p:attrName>
                                        </p:attrNameLst>
                                      </p:cBhvr>
                                      <p:to>
                                        <p:strVal val="visible"/>
                                      </p:to>
                                    </p:set>
                                    <p:animEffect transition="in" filter="fade">
                                      <p:cBhvr>
                                        <p:cTn id="37" dur="1000"/>
                                        <p:tgtEl>
                                          <p:spTgt spid="55297">
                                            <p:txEl>
                                              <p:pRg st="4" end="4"/>
                                            </p:txEl>
                                          </p:spTgt>
                                        </p:tgtEl>
                                      </p:cBhvr>
                                    </p:animEffect>
                                    <p:anim calcmode="lin" valueType="num">
                                      <p:cBhvr>
                                        <p:cTn id="38" dur="1000" fill="hold"/>
                                        <p:tgtEl>
                                          <p:spTgt spid="55297">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55297">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55297">
                                            <p:txEl>
                                              <p:pRg st="5" end="5"/>
                                            </p:txEl>
                                          </p:spTgt>
                                        </p:tgtEl>
                                        <p:attrNameLst>
                                          <p:attrName>style.visibility</p:attrName>
                                        </p:attrNameLst>
                                      </p:cBhvr>
                                      <p:to>
                                        <p:strVal val="visible"/>
                                      </p:to>
                                    </p:set>
                                    <p:animEffect transition="in" filter="fade">
                                      <p:cBhvr>
                                        <p:cTn id="43" dur="1000"/>
                                        <p:tgtEl>
                                          <p:spTgt spid="55297">
                                            <p:txEl>
                                              <p:pRg st="5" end="5"/>
                                            </p:txEl>
                                          </p:spTgt>
                                        </p:tgtEl>
                                      </p:cBhvr>
                                    </p:animEffect>
                                    <p:anim calcmode="lin" valueType="num">
                                      <p:cBhvr>
                                        <p:cTn id="44" dur="1000" fill="hold"/>
                                        <p:tgtEl>
                                          <p:spTgt spid="55297">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55297">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55297">
                                            <p:txEl>
                                              <p:pRg st="6" end="6"/>
                                            </p:txEl>
                                          </p:spTgt>
                                        </p:tgtEl>
                                        <p:attrNameLst>
                                          <p:attrName>style.visibility</p:attrName>
                                        </p:attrNameLst>
                                      </p:cBhvr>
                                      <p:to>
                                        <p:strVal val="visible"/>
                                      </p:to>
                                    </p:set>
                                    <p:animEffect transition="in" filter="fade">
                                      <p:cBhvr>
                                        <p:cTn id="49" dur="1000"/>
                                        <p:tgtEl>
                                          <p:spTgt spid="55297">
                                            <p:txEl>
                                              <p:pRg st="6" end="6"/>
                                            </p:txEl>
                                          </p:spTgt>
                                        </p:tgtEl>
                                      </p:cBhvr>
                                    </p:animEffect>
                                    <p:anim calcmode="lin" valueType="num">
                                      <p:cBhvr>
                                        <p:cTn id="50" dur="1000" fill="hold"/>
                                        <p:tgtEl>
                                          <p:spTgt spid="5529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529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29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Заголовок 1"/>
          <p:cNvSpPr>
            <a:spLocks noGrp="1"/>
          </p:cNvSpPr>
          <p:nvPr>
            <p:ph type="title"/>
          </p:nvPr>
        </p:nvSpPr>
        <p:spPr/>
        <p:txBody>
          <a:bodyPr/>
          <a:lstStyle/>
          <a:p>
            <a:endParaRPr lang="ru-RU" smtClean="0"/>
          </a:p>
        </p:txBody>
      </p:sp>
      <p:pic>
        <p:nvPicPr>
          <p:cNvPr id="55298" name="Содержимое 3" descr="fonstola.ru-64060.jpg"/>
          <p:cNvPicPr>
            <a:picLocks noGrp="1" noChangeAspect="1"/>
          </p:cNvPicPr>
          <p:nvPr>
            <p:ph idx="1"/>
          </p:nvPr>
        </p:nvPicPr>
        <p:blipFill>
          <a:blip r:embed="rId2"/>
          <a:srcRect/>
          <a:stretch>
            <a:fillRect/>
          </a:stretch>
        </p:blipFill>
        <p:spPr>
          <a:xfrm>
            <a:off x="0" y="0"/>
            <a:ext cx="9413875" cy="6858000"/>
          </a:xfrm>
        </p:spPr>
      </p:pic>
      <p:sp>
        <p:nvSpPr>
          <p:cNvPr id="5" name="Прямоугольник 4"/>
          <p:cNvSpPr/>
          <p:nvPr/>
        </p:nvSpPr>
        <p:spPr>
          <a:xfrm>
            <a:off x="428625" y="2357438"/>
            <a:ext cx="8715375" cy="923925"/>
          </a:xfrm>
          <a:prstGeom prst="rect">
            <a:avLst/>
          </a:prstGeom>
        </p:spPr>
        <p:txBody>
          <a:bodyPr>
            <a:spAutoFit/>
          </a:bodyPr>
          <a:lstStyle/>
          <a:p>
            <a:pPr algn="ctr">
              <a:defRPr/>
            </a:pPr>
            <a:r>
              <a:rPr lang="ru-RU" sz="5400" dirty="0">
                <a:solidFill>
                  <a:schemeClr val="tx2">
                    <a:lumMod val="60000"/>
                    <a:lumOff val="40000"/>
                  </a:schemeClr>
                </a:solidFill>
                <a:latin typeface="+mj-lt"/>
              </a:rPr>
              <a:t>Спасибо за внимание!</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ru-RU" smtClean="0"/>
              <a:t>Цели и задачи исследования</a:t>
            </a:r>
          </a:p>
        </p:txBody>
      </p:sp>
      <p:sp>
        <p:nvSpPr>
          <p:cNvPr id="16387" name="Rectangle 3"/>
          <p:cNvSpPr>
            <a:spLocks noGrp="1" noChangeArrowheads="1"/>
          </p:cNvSpPr>
          <p:nvPr>
            <p:ph type="body" idx="1"/>
          </p:nvPr>
        </p:nvSpPr>
        <p:spPr/>
        <p:txBody>
          <a:bodyPr/>
          <a:lstStyle/>
          <a:p>
            <a:pPr eaLnBrk="1" hangingPunct="1">
              <a:lnSpc>
                <a:spcPct val="80000"/>
              </a:lnSpc>
            </a:pPr>
            <a:r>
              <a:rPr lang="ru-RU" sz="2400" smtClean="0"/>
              <a:t>Собрать необходимые сведения, научные выводы и обобщения, которыми располагает на сегодняшний день наша историческая наука о природных объектах, в частности камнях со знаками.</a:t>
            </a:r>
          </a:p>
          <a:p>
            <a:pPr eaLnBrk="1" hangingPunct="1">
              <a:lnSpc>
                <a:spcPct val="80000"/>
              </a:lnSpc>
            </a:pPr>
            <a:r>
              <a:rPr lang="ru-RU" sz="2400" smtClean="0"/>
              <a:t> Обследовать и дать более полное описание «Святого» камня у д. Калмыково: собрать фольклорный материал, зафиксировать слухи и мнения, объяснения жителей о происхождении камня.</a:t>
            </a:r>
          </a:p>
          <a:p>
            <a:pPr eaLnBrk="1" hangingPunct="1">
              <a:lnSpc>
                <a:spcPct val="80000"/>
              </a:lnSpc>
            </a:pPr>
            <a:r>
              <a:rPr lang="ru-RU" sz="2400" smtClean="0"/>
              <a:t>Привлечь внимание общественности, краеведов района к этой проблеме, приобщить к поиску и исследованию камней со знаками, популяризовать историко-культурные памятники в печати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1000" fill="hold"/>
                                        <p:tgtEl>
                                          <p:spTgt spid="1638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animEffect transition="in" filter="fade">
                                      <p:cBhvr>
                                        <p:cTn id="13" dur="1000"/>
                                        <p:tgtEl>
                                          <p:spTgt spid="16387">
                                            <p:txEl>
                                              <p:pRg st="0" end="0"/>
                                            </p:txEl>
                                          </p:spTgt>
                                        </p:tgtEl>
                                      </p:cBhvr>
                                    </p:animEffect>
                                    <p:anim calcmode="lin" valueType="num">
                                      <p:cBhvr>
                                        <p:cTn id="14"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387">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6387">
                                            <p:txEl>
                                              <p:pRg st="1" end="1"/>
                                            </p:txEl>
                                          </p:spTgt>
                                        </p:tgtEl>
                                        <p:attrNameLst>
                                          <p:attrName>style.visibility</p:attrName>
                                        </p:attrNameLst>
                                      </p:cBhvr>
                                      <p:to>
                                        <p:strVal val="visible"/>
                                      </p:to>
                                    </p:set>
                                    <p:animEffect transition="in" filter="fade">
                                      <p:cBhvr>
                                        <p:cTn id="18" dur="1000"/>
                                        <p:tgtEl>
                                          <p:spTgt spid="16387">
                                            <p:txEl>
                                              <p:pRg st="1" end="1"/>
                                            </p:txEl>
                                          </p:spTgt>
                                        </p:tgtEl>
                                      </p:cBhvr>
                                    </p:animEffect>
                                    <p:anim calcmode="lin" valueType="num">
                                      <p:cBhvr>
                                        <p:cTn id="19" dur="1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6387">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6387">
                                            <p:txEl>
                                              <p:pRg st="2" end="2"/>
                                            </p:txEl>
                                          </p:spTgt>
                                        </p:tgtEl>
                                        <p:attrNameLst>
                                          <p:attrName>style.visibility</p:attrName>
                                        </p:attrNameLst>
                                      </p:cBhvr>
                                      <p:to>
                                        <p:strVal val="visible"/>
                                      </p:to>
                                    </p:set>
                                    <p:animEffect transition="in" filter="fade">
                                      <p:cBhvr>
                                        <p:cTn id="23" dur="1000"/>
                                        <p:tgtEl>
                                          <p:spTgt spid="16387">
                                            <p:txEl>
                                              <p:pRg st="2" end="2"/>
                                            </p:txEl>
                                          </p:spTgt>
                                        </p:tgtEl>
                                      </p:cBhvr>
                                    </p:animEffect>
                                    <p:anim calcmode="lin" valueType="num">
                                      <p:cBhvr>
                                        <p:cTn id="24" dur="1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638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55650" y="765175"/>
            <a:ext cx="7848600" cy="654050"/>
          </a:xfrm>
        </p:spPr>
        <p:txBody>
          <a:bodyPr/>
          <a:lstStyle/>
          <a:p>
            <a:pPr eaLnBrk="1" hangingPunct="1"/>
            <a:r>
              <a:rPr lang="ru-RU" smtClean="0"/>
              <a:t>Этапы работы</a:t>
            </a:r>
          </a:p>
        </p:txBody>
      </p:sp>
      <p:sp>
        <p:nvSpPr>
          <p:cNvPr id="12293" name="Rectangle 5"/>
          <p:cNvSpPr>
            <a:spLocks noGrp="1" noChangeArrowheads="1"/>
          </p:cNvSpPr>
          <p:nvPr>
            <p:ph type="body" sz="half" idx="1"/>
          </p:nvPr>
        </p:nvSpPr>
        <p:spPr>
          <a:xfrm>
            <a:off x="539750" y="1143000"/>
            <a:ext cx="4108450" cy="5238750"/>
          </a:xfrm>
        </p:spPr>
        <p:txBody>
          <a:bodyPr/>
          <a:lstStyle/>
          <a:p>
            <a:pPr eaLnBrk="1" hangingPunct="1">
              <a:buFontTx/>
              <a:buNone/>
            </a:pPr>
            <a:endParaRPr lang="ru-RU" sz="2400" smtClean="0"/>
          </a:p>
          <a:p>
            <a:pPr eaLnBrk="1" hangingPunct="1"/>
            <a:r>
              <a:rPr lang="ru-RU" sz="2400" smtClean="0"/>
              <a:t>Сроки. Октябрь- ноябрь 2013 года</a:t>
            </a:r>
          </a:p>
          <a:p>
            <a:pPr eaLnBrk="1" hangingPunct="1"/>
            <a:r>
              <a:rPr lang="ru-RU" sz="2400" smtClean="0"/>
              <a:t>Изучение литературы и других источников по теме.</a:t>
            </a:r>
          </a:p>
          <a:p>
            <a:pPr eaLnBrk="1" hangingPunct="1"/>
            <a:r>
              <a:rPr lang="ru-RU" sz="2400" smtClean="0"/>
              <a:t>Изучение имеющихся документов в архиве.</a:t>
            </a:r>
          </a:p>
          <a:p>
            <a:pPr eaLnBrk="1" hangingPunct="1"/>
            <a:r>
              <a:rPr lang="ru-RU" sz="2400" smtClean="0"/>
              <a:t>Поиск в Интернете, по проблеме исследования.</a:t>
            </a:r>
          </a:p>
          <a:p>
            <a:pPr eaLnBrk="1" hangingPunct="1"/>
            <a:r>
              <a:rPr lang="ru-RU" sz="2400" smtClean="0"/>
              <a:t>Экспедиционный сбор материала. </a:t>
            </a:r>
          </a:p>
        </p:txBody>
      </p:sp>
      <p:pic>
        <p:nvPicPr>
          <p:cNvPr id="12292" name="Picture 4" descr="Карта"/>
          <p:cNvPicPr>
            <a:picLocks noChangeAspect="1" noChangeArrowheads="1"/>
          </p:cNvPicPr>
          <p:nvPr/>
        </p:nvPicPr>
        <p:blipFill>
          <a:blip r:embed="rId2"/>
          <a:srcRect/>
          <a:stretch>
            <a:fillRect/>
          </a:stretch>
        </p:blipFill>
        <p:spPr bwMode="auto">
          <a:xfrm>
            <a:off x="4572000" y="1773238"/>
            <a:ext cx="4324350" cy="42100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293">
                                            <p:txEl>
                                              <p:pRg st="1" end="1"/>
                                            </p:txEl>
                                          </p:spTgt>
                                        </p:tgtEl>
                                        <p:attrNameLst>
                                          <p:attrName>style.visibility</p:attrName>
                                        </p:attrNameLst>
                                      </p:cBhvr>
                                      <p:to>
                                        <p:strVal val="visible"/>
                                      </p:to>
                                    </p:set>
                                    <p:animEffect transition="in" filter="fade">
                                      <p:cBhvr>
                                        <p:cTn id="13" dur="1000"/>
                                        <p:tgtEl>
                                          <p:spTgt spid="12293">
                                            <p:txEl>
                                              <p:pRg st="1" end="1"/>
                                            </p:txEl>
                                          </p:spTgt>
                                        </p:tgtEl>
                                      </p:cBhvr>
                                    </p:animEffect>
                                    <p:anim calcmode="lin" valueType="num">
                                      <p:cBhvr>
                                        <p:cTn id="14" dur="1000" fill="hold"/>
                                        <p:tgtEl>
                                          <p:spTgt spid="1229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229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293">
                                            <p:txEl>
                                              <p:pRg st="2" end="2"/>
                                            </p:txEl>
                                          </p:spTgt>
                                        </p:tgtEl>
                                        <p:attrNameLst>
                                          <p:attrName>style.visibility</p:attrName>
                                        </p:attrNameLst>
                                      </p:cBhvr>
                                      <p:to>
                                        <p:strVal val="visible"/>
                                      </p:to>
                                    </p:set>
                                    <p:animEffect transition="in" filter="fade">
                                      <p:cBhvr>
                                        <p:cTn id="19" dur="1000"/>
                                        <p:tgtEl>
                                          <p:spTgt spid="12293">
                                            <p:txEl>
                                              <p:pRg st="2" end="2"/>
                                            </p:txEl>
                                          </p:spTgt>
                                        </p:tgtEl>
                                      </p:cBhvr>
                                    </p:animEffect>
                                    <p:anim calcmode="lin" valueType="num">
                                      <p:cBhvr>
                                        <p:cTn id="20" dur="1000" fill="hold"/>
                                        <p:tgtEl>
                                          <p:spTgt spid="1229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229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2293">
                                            <p:txEl>
                                              <p:pRg st="3" end="3"/>
                                            </p:txEl>
                                          </p:spTgt>
                                        </p:tgtEl>
                                        <p:attrNameLst>
                                          <p:attrName>style.visibility</p:attrName>
                                        </p:attrNameLst>
                                      </p:cBhvr>
                                      <p:to>
                                        <p:strVal val="visible"/>
                                      </p:to>
                                    </p:set>
                                    <p:animEffect transition="in" filter="fade">
                                      <p:cBhvr>
                                        <p:cTn id="25" dur="1000"/>
                                        <p:tgtEl>
                                          <p:spTgt spid="12293">
                                            <p:txEl>
                                              <p:pRg st="3" end="3"/>
                                            </p:txEl>
                                          </p:spTgt>
                                        </p:tgtEl>
                                      </p:cBhvr>
                                    </p:animEffect>
                                    <p:anim calcmode="lin" valueType="num">
                                      <p:cBhvr>
                                        <p:cTn id="26" dur="1000" fill="hold"/>
                                        <p:tgtEl>
                                          <p:spTgt spid="1229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229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2293">
                                            <p:txEl>
                                              <p:pRg st="4" end="4"/>
                                            </p:txEl>
                                          </p:spTgt>
                                        </p:tgtEl>
                                        <p:attrNameLst>
                                          <p:attrName>style.visibility</p:attrName>
                                        </p:attrNameLst>
                                      </p:cBhvr>
                                      <p:to>
                                        <p:strVal val="visible"/>
                                      </p:to>
                                    </p:set>
                                    <p:animEffect transition="in" filter="fade">
                                      <p:cBhvr>
                                        <p:cTn id="31" dur="1000"/>
                                        <p:tgtEl>
                                          <p:spTgt spid="12293">
                                            <p:txEl>
                                              <p:pRg st="4" end="4"/>
                                            </p:txEl>
                                          </p:spTgt>
                                        </p:tgtEl>
                                      </p:cBhvr>
                                    </p:animEffect>
                                    <p:anim calcmode="lin" valueType="num">
                                      <p:cBhvr>
                                        <p:cTn id="32" dur="1000" fill="hold"/>
                                        <p:tgtEl>
                                          <p:spTgt spid="1229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229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2293">
                                            <p:txEl>
                                              <p:pRg st="5" end="5"/>
                                            </p:txEl>
                                          </p:spTgt>
                                        </p:tgtEl>
                                        <p:attrNameLst>
                                          <p:attrName>style.visibility</p:attrName>
                                        </p:attrNameLst>
                                      </p:cBhvr>
                                      <p:to>
                                        <p:strVal val="visible"/>
                                      </p:to>
                                    </p:set>
                                    <p:animEffect transition="in" filter="fade">
                                      <p:cBhvr>
                                        <p:cTn id="37" dur="1000"/>
                                        <p:tgtEl>
                                          <p:spTgt spid="12293">
                                            <p:txEl>
                                              <p:pRg st="5" end="5"/>
                                            </p:txEl>
                                          </p:spTgt>
                                        </p:tgtEl>
                                      </p:cBhvr>
                                    </p:animEffect>
                                    <p:anim calcmode="lin" valueType="num">
                                      <p:cBhvr>
                                        <p:cTn id="38" dur="1000" fill="hold"/>
                                        <p:tgtEl>
                                          <p:spTgt spid="1229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1229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3" presetClass="entr" presetSubtype="10" fill="hold" nodeType="afterEffect">
                                  <p:stCondLst>
                                    <p:cond delay="0"/>
                                  </p:stCondLst>
                                  <p:childTnLst>
                                    <p:set>
                                      <p:cBhvr>
                                        <p:cTn id="42" dur="1" fill="hold">
                                          <p:stCondLst>
                                            <p:cond delay="0"/>
                                          </p:stCondLst>
                                        </p:cTn>
                                        <p:tgtEl>
                                          <p:spTgt spid="12292"/>
                                        </p:tgtEl>
                                        <p:attrNameLst>
                                          <p:attrName>style.visibility</p:attrName>
                                        </p:attrNameLst>
                                      </p:cBhvr>
                                      <p:to>
                                        <p:strVal val="visible"/>
                                      </p:to>
                                    </p:set>
                                    <p:animEffect transition="in" filter="blinds(horizontal)">
                                      <p:cBhvr>
                                        <p:cTn id="43"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42988" y="-242888"/>
            <a:ext cx="7848600" cy="1173163"/>
          </a:xfrm>
        </p:spPr>
        <p:txBody>
          <a:bodyPr/>
          <a:lstStyle/>
          <a:p>
            <a:pPr eaLnBrk="1" hangingPunct="1"/>
            <a:r>
              <a:rPr lang="ru-RU" smtClean="0"/>
              <a:t>Источники информации</a:t>
            </a:r>
          </a:p>
        </p:txBody>
      </p:sp>
      <p:sp>
        <p:nvSpPr>
          <p:cNvPr id="17411" name="Rectangle 3"/>
          <p:cNvSpPr>
            <a:spLocks noGrp="1" noChangeArrowheads="1"/>
          </p:cNvSpPr>
          <p:nvPr>
            <p:ph type="body" idx="1"/>
          </p:nvPr>
        </p:nvSpPr>
        <p:spPr>
          <a:xfrm>
            <a:off x="684213" y="1196975"/>
            <a:ext cx="4244975" cy="4924425"/>
          </a:xfrm>
        </p:spPr>
        <p:txBody>
          <a:bodyPr/>
          <a:lstStyle/>
          <a:p>
            <a:pPr marL="533400" indent="-533400" eaLnBrk="1" hangingPunct="1"/>
            <a:r>
              <a:rPr lang="ru-RU" sz="2400" smtClean="0"/>
              <a:t>Письма людей, занимающихся исследованием камней-следовиков и тех, кто был свидетелем чудес, совершенных камнем</a:t>
            </a:r>
          </a:p>
          <a:p>
            <a:pPr marL="533400" indent="-533400" eaLnBrk="1" hangingPunct="1"/>
            <a:r>
              <a:rPr lang="ru-RU" sz="2400" smtClean="0"/>
              <a:t>Исследовательская  работа В. В. Виноградова.</a:t>
            </a:r>
          </a:p>
          <a:p>
            <a:pPr marL="533400" indent="-533400" eaLnBrk="1" hangingPunct="1"/>
            <a:r>
              <a:rPr lang="ru-RU" sz="2400" smtClean="0"/>
              <a:t>Воспоминания жителей окрестных деревень.</a:t>
            </a:r>
          </a:p>
        </p:txBody>
      </p:sp>
      <p:pic>
        <p:nvPicPr>
          <p:cNvPr id="17412" name="Picture 4" descr="4iFW8v-MyMc"/>
          <p:cNvPicPr>
            <a:picLocks noChangeAspect="1" noChangeArrowheads="1"/>
          </p:cNvPicPr>
          <p:nvPr/>
        </p:nvPicPr>
        <p:blipFill>
          <a:blip r:embed="rId2"/>
          <a:srcRect/>
          <a:stretch>
            <a:fillRect/>
          </a:stretch>
        </p:blipFill>
        <p:spPr bwMode="auto">
          <a:xfrm>
            <a:off x="5003800" y="1125538"/>
            <a:ext cx="3367088" cy="4487862"/>
          </a:xfrm>
          <a:prstGeom prst="rect">
            <a:avLst/>
          </a:prstGeom>
          <a:noFill/>
          <a:ln w="9525">
            <a:noFill/>
            <a:miter lim="800000"/>
            <a:headEnd/>
            <a:tailEnd/>
          </a:ln>
        </p:spPr>
      </p:pic>
      <p:sp>
        <p:nvSpPr>
          <p:cNvPr id="17413" name="Text Box 5"/>
          <p:cNvSpPr txBox="1">
            <a:spLocks noChangeArrowheads="1"/>
          </p:cNvSpPr>
          <p:nvPr/>
        </p:nvSpPr>
        <p:spPr bwMode="auto">
          <a:xfrm>
            <a:off x="4932363" y="5661025"/>
            <a:ext cx="3959225" cy="519113"/>
          </a:xfrm>
          <a:prstGeom prst="rect">
            <a:avLst/>
          </a:prstGeom>
          <a:noFill/>
          <a:ln w="9525">
            <a:noFill/>
            <a:miter lim="800000"/>
            <a:headEnd/>
            <a:tailEnd/>
          </a:ln>
        </p:spPr>
        <p:txBody>
          <a:bodyPr>
            <a:spAutoFit/>
          </a:bodyPr>
          <a:lstStyle/>
          <a:p>
            <a:pPr>
              <a:spcBef>
                <a:spcPct val="50000"/>
              </a:spcBef>
            </a:pPr>
            <a:r>
              <a:rPr lang="ru-RU" sz="2800">
                <a:solidFill>
                  <a:srgbClr val="000000"/>
                </a:solidFill>
                <a:latin typeface="Garamond" pitchFamily="18" charset="0"/>
              </a:rPr>
              <a:t>В. В. Виноградов</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1000" fill="hold"/>
                                        <p:tgtEl>
                                          <p:spTgt spid="174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animEffect transition="in" filter="fade">
                                      <p:cBhvr>
                                        <p:cTn id="13" dur="1000"/>
                                        <p:tgtEl>
                                          <p:spTgt spid="17411">
                                            <p:txEl>
                                              <p:pRg st="0" end="0"/>
                                            </p:txEl>
                                          </p:spTgt>
                                        </p:tgtEl>
                                      </p:cBhvr>
                                    </p:animEffect>
                                    <p:anim calcmode="lin" valueType="num">
                                      <p:cBhvr>
                                        <p:cTn id="14"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Effect transition="in" filter="fade">
                                      <p:cBhvr>
                                        <p:cTn id="19" dur="1000"/>
                                        <p:tgtEl>
                                          <p:spTgt spid="17411">
                                            <p:txEl>
                                              <p:pRg st="1" end="1"/>
                                            </p:txEl>
                                          </p:spTgt>
                                        </p:tgtEl>
                                      </p:cBhvr>
                                    </p:animEffect>
                                    <p:anim calcmode="lin" valueType="num">
                                      <p:cBhvr>
                                        <p:cTn id="20"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7411">
                                            <p:txEl>
                                              <p:pRg st="2" end="2"/>
                                            </p:txEl>
                                          </p:spTgt>
                                        </p:tgtEl>
                                        <p:attrNameLst>
                                          <p:attrName>style.visibility</p:attrName>
                                        </p:attrNameLst>
                                      </p:cBhvr>
                                      <p:to>
                                        <p:strVal val="visible"/>
                                      </p:to>
                                    </p:set>
                                    <p:animEffect transition="in" filter="fade">
                                      <p:cBhvr>
                                        <p:cTn id="25" dur="1000"/>
                                        <p:tgtEl>
                                          <p:spTgt spid="17411">
                                            <p:txEl>
                                              <p:pRg st="2" end="2"/>
                                            </p:txEl>
                                          </p:spTgt>
                                        </p:tgtEl>
                                      </p:cBhvr>
                                    </p:animEffect>
                                    <p:anim calcmode="lin" valueType="num">
                                      <p:cBhvr>
                                        <p:cTn id="26"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7411">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3" presetClass="entr" presetSubtype="10" fill="hold" nodeType="afterEffect">
                                  <p:stCondLst>
                                    <p:cond delay="0"/>
                                  </p:stCondLst>
                                  <p:childTnLst>
                                    <p:set>
                                      <p:cBhvr>
                                        <p:cTn id="30" dur="1" fill="hold">
                                          <p:stCondLst>
                                            <p:cond delay="0"/>
                                          </p:stCondLst>
                                        </p:cTn>
                                        <p:tgtEl>
                                          <p:spTgt spid="17412"/>
                                        </p:tgtEl>
                                        <p:attrNameLst>
                                          <p:attrName>style.visibility</p:attrName>
                                        </p:attrNameLst>
                                      </p:cBhvr>
                                      <p:to>
                                        <p:strVal val="visible"/>
                                      </p:to>
                                    </p:set>
                                    <p:animEffect transition="in" filter="blinds(horizontal)">
                                      <p:cBhvr>
                                        <p:cTn id="31" dur="500"/>
                                        <p:tgtEl>
                                          <p:spTgt spid="17412"/>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17413"/>
                                        </p:tgtEl>
                                        <p:attrNameLst>
                                          <p:attrName>style.visibility</p:attrName>
                                        </p:attrNameLst>
                                      </p:cBhvr>
                                      <p:to>
                                        <p:strVal val="visible"/>
                                      </p:to>
                                    </p:set>
                                    <p:animEffect transition="in" filter="fade">
                                      <p:cBhvr>
                                        <p:cTn id="35" dur="1000"/>
                                        <p:tgtEl>
                                          <p:spTgt spid="17413"/>
                                        </p:tgtEl>
                                      </p:cBhvr>
                                    </p:animEffect>
                                    <p:anim calcmode="lin" valueType="num">
                                      <p:cBhvr>
                                        <p:cTn id="36" dur="1000" fill="hold"/>
                                        <p:tgtEl>
                                          <p:spTgt spid="17413"/>
                                        </p:tgtEl>
                                        <p:attrNameLst>
                                          <p:attrName>ppt_x</p:attrName>
                                        </p:attrNameLst>
                                      </p:cBhvr>
                                      <p:tavLst>
                                        <p:tav tm="0">
                                          <p:val>
                                            <p:strVal val="#ppt_x"/>
                                          </p:val>
                                        </p:tav>
                                        <p:tav tm="100000">
                                          <p:val>
                                            <p:strVal val="#ppt_x"/>
                                          </p:val>
                                        </p:tav>
                                      </p:tavLst>
                                    </p:anim>
                                    <p:anim calcmode="lin" valueType="num">
                                      <p:cBhvr>
                                        <p:cTn id="37" dur="1000" fill="hold"/>
                                        <p:tgtEl>
                                          <p:spTgt spid="174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71563" y="0"/>
            <a:ext cx="7848600" cy="1173163"/>
          </a:xfrm>
        </p:spPr>
        <p:txBody>
          <a:bodyPr/>
          <a:lstStyle/>
          <a:p>
            <a:pPr eaLnBrk="1" hangingPunct="1"/>
            <a:r>
              <a:rPr lang="ru-RU" smtClean="0"/>
              <a:t>«Камни Северо-Запада»</a:t>
            </a:r>
          </a:p>
        </p:txBody>
      </p:sp>
      <p:sp>
        <p:nvSpPr>
          <p:cNvPr id="20483" name="Rectangle 3"/>
          <p:cNvSpPr>
            <a:spLocks noGrp="1" noChangeArrowheads="1"/>
          </p:cNvSpPr>
          <p:nvPr>
            <p:ph type="body" sz="half" idx="1"/>
          </p:nvPr>
        </p:nvSpPr>
        <p:spPr>
          <a:xfrm>
            <a:off x="642938" y="1143000"/>
            <a:ext cx="7715250" cy="5072063"/>
          </a:xfrm>
        </p:spPr>
        <p:txBody>
          <a:bodyPr/>
          <a:lstStyle/>
          <a:p>
            <a:pPr marL="268288" indent="196850" eaLnBrk="1" hangingPunct="1">
              <a:buFontTx/>
              <a:buNone/>
              <a:tabLst>
                <a:tab pos="179388" algn="l"/>
              </a:tabLst>
            </a:pPr>
            <a:r>
              <a:rPr lang="ru-RU" sz="2000" smtClean="0"/>
              <a:t>На территории Новгородской области очень много огромных валунов и почти за каждым из них закреплялась та или иная легенда, их часто называют «ангелушкины ножки», «божья стопа», «след Богородицы», «след Иисуса Христа». Среди населения до сих пор со многими из этих объектов связан ряд христианских и языческих обрядов, обычаев, суеверий, легенд и преданий. Им приписывают всевозможные магические свойства. Например, считают, что они могут влиять на судьбу человека, обладают лечебными свойствами и т.д.</a:t>
            </a:r>
          </a:p>
          <a:p>
            <a:pPr marL="268288" indent="196850" eaLnBrk="1" hangingPunct="1">
              <a:buFontTx/>
              <a:buNone/>
              <a:tabLst>
                <a:tab pos="179388" algn="l"/>
              </a:tabLst>
            </a:pPr>
            <a:endParaRPr lang="ru-RU" sz="2400" smtClean="0"/>
          </a:p>
          <a:p>
            <a:pPr marL="268288" indent="196850" eaLnBrk="1" hangingPunct="1">
              <a:buFontTx/>
              <a:buNone/>
              <a:tabLst>
                <a:tab pos="179388" algn="l"/>
              </a:tabLst>
            </a:pPr>
            <a:endParaRPr lang="ru-RU" sz="2400" smtClean="0"/>
          </a:p>
          <a:p>
            <a:pPr marL="268288" indent="196850" eaLnBrk="1" hangingPunct="1">
              <a:tabLst>
                <a:tab pos="179388" algn="l"/>
              </a:tabLst>
            </a:pPr>
            <a:endParaRPr lang="ru-RU" sz="2400" smtClean="0"/>
          </a:p>
        </p:txBody>
      </p:sp>
      <p:pic>
        <p:nvPicPr>
          <p:cNvPr id="35843" name="Picture 8" descr="C:\Users\Марина Александровна\Desktop\++.jpg"/>
          <p:cNvPicPr>
            <a:picLocks noChangeAspect="1" noChangeArrowheads="1"/>
          </p:cNvPicPr>
          <p:nvPr/>
        </p:nvPicPr>
        <p:blipFill>
          <a:blip r:embed="rId2"/>
          <a:srcRect/>
          <a:stretch>
            <a:fillRect/>
          </a:stretch>
        </p:blipFill>
        <p:spPr bwMode="auto">
          <a:xfrm>
            <a:off x="4787900" y="4005263"/>
            <a:ext cx="3240088" cy="2303462"/>
          </a:xfrm>
          <a:prstGeom prst="rect">
            <a:avLst/>
          </a:prstGeom>
          <a:noFill/>
          <a:ln w="9525">
            <a:noFill/>
            <a:miter lim="800000"/>
            <a:headEnd/>
            <a:tailEnd/>
          </a:ln>
        </p:spPr>
      </p:pic>
      <p:pic>
        <p:nvPicPr>
          <p:cNvPr id="35845" name="Picture 5" descr="original"/>
          <p:cNvPicPr>
            <a:picLocks noChangeAspect="1" noChangeArrowheads="1"/>
          </p:cNvPicPr>
          <p:nvPr/>
        </p:nvPicPr>
        <p:blipFill>
          <a:blip r:embed="rId3"/>
          <a:srcRect/>
          <a:stretch>
            <a:fillRect/>
          </a:stretch>
        </p:blipFill>
        <p:spPr bwMode="auto">
          <a:xfrm>
            <a:off x="1258888" y="4005263"/>
            <a:ext cx="3024187" cy="226853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1000"/>
                                        <p:tgtEl>
                                          <p:spTgt spid="20482"/>
                                        </p:tgtEl>
                                      </p:cBhvr>
                                    </p:animEffect>
                                    <p:anim calcmode="lin" valueType="num">
                                      <p:cBhvr>
                                        <p:cTn id="8" dur="1000" fill="hold"/>
                                        <p:tgtEl>
                                          <p:spTgt spid="20482"/>
                                        </p:tgtEl>
                                        <p:attrNameLst>
                                          <p:attrName>ppt_x</p:attrName>
                                        </p:attrNameLst>
                                      </p:cBhvr>
                                      <p:tavLst>
                                        <p:tav tm="0">
                                          <p:val>
                                            <p:strVal val="#ppt_x"/>
                                          </p:val>
                                        </p:tav>
                                        <p:tav tm="100000">
                                          <p:val>
                                            <p:strVal val="#ppt_x"/>
                                          </p:val>
                                        </p:tav>
                                      </p:tavLst>
                                    </p:anim>
                                    <p:anim calcmode="lin" valueType="num">
                                      <p:cBhvr>
                                        <p:cTn id="9" dur="1000" fill="hold"/>
                                        <p:tgtEl>
                                          <p:spTgt spid="2048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0483">
                                            <p:txEl>
                                              <p:pRg st="0" end="0"/>
                                            </p:txEl>
                                          </p:spTgt>
                                        </p:tgtEl>
                                        <p:attrNameLst>
                                          <p:attrName>style.visibility</p:attrName>
                                        </p:attrNameLst>
                                      </p:cBhvr>
                                      <p:to>
                                        <p:strVal val="visible"/>
                                      </p:to>
                                    </p:set>
                                    <p:animEffect transition="in" filter="fade">
                                      <p:cBhvr>
                                        <p:cTn id="13" dur="1000"/>
                                        <p:tgtEl>
                                          <p:spTgt spid="20483">
                                            <p:txEl>
                                              <p:pRg st="0" end="0"/>
                                            </p:txEl>
                                          </p:spTgt>
                                        </p:tgtEl>
                                      </p:cBhvr>
                                    </p:animEffect>
                                    <p:anim calcmode="lin" valueType="num">
                                      <p:cBhvr>
                                        <p:cTn id="14"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 presetClass="entr" presetSubtype="10" fill="hold" nodeType="afterEffect">
                                  <p:stCondLst>
                                    <p:cond delay="0"/>
                                  </p:stCondLst>
                                  <p:childTnLst>
                                    <p:set>
                                      <p:cBhvr>
                                        <p:cTn id="18" dur="1" fill="hold">
                                          <p:stCondLst>
                                            <p:cond delay="0"/>
                                          </p:stCondLst>
                                        </p:cTn>
                                        <p:tgtEl>
                                          <p:spTgt spid="35845"/>
                                        </p:tgtEl>
                                        <p:attrNameLst>
                                          <p:attrName>style.visibility</p:attrName>
                                        </p:attrNameLst>
                                      </p:cBhvr>
                                      <p:to>
                                        <p:strVal val="visible"/>
                                      </p:to>
                                    </p:set>
                                    <p:animEffect transition="in" filter="blinds(horizontal)">
                                      <p:cBhvr>
                                        <p:cTn id="19" dur="500"/>
                                        <p:tgtEl>
                                          <p:spTgt spid="35845"/>
                                        </p:tgtEl>
                                      </p:cBhvr>
                                    </p:animEffect>
                                  </p:childTnLst>
                                </p:cTn>
                              </p:par>
                              <p:par>
                                <p:cTn id="20" presetID="3" presetClass="entr" presetSubtype="10" fill="hold" nodeType="withEffect">
                                  <p:stCondLst>
                                    <p:cond delay="0"/>
                                  </p:stCondLst>
                                  <p:childTnLst>
                                    <p:set>
                                      <p:cBhvr>
                                        <p:cTn id="21" dur="1" fill="hold">
                                          <p:stCondLst>
                                            <p:cond delay="0"/>
                                          </p:stCondLst>
                                        </p:cTn>
                                        <p:tgtEl>
                                          <p:spTgt spid="35843"/>
                                        </p:tgtEl>
                                        <p:attrNameLst>
                                          <p:attrName>style.visibility</p:attrName>
                                        </p:attrNameLst>
                                      </p:cBhvr>
                                      <p:to>
                                        <p:strVal val="visible"/>
                                      </p:to>
                                    </p:set>
                                    <p:animEffect transition="in" filter="blinds(horizontal)">
                                      <p:cBhvr>
                                        <p:cTn id="22"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274638"/>
            <a:ext cx="7848600" cy="725487"/>
          </a:xfrm>
        </p:spPr>
        <p:txBody>
          <a:bodyPr/>
          <a:lstStyle/>
          <a:p>
            <a:pPr eaLnBrk="1" hangingPunct="1"/>
            <a:r>
              <a:rPr lang="ru-RU" smtClean="0"/>
              <a:t>Исторические факты</a:t>
            </a:r>
          </a:p>
        </p:txBody>
      </p:sp>
      <p:pic>
        <p:nvPicPr>
          <p:cNvPr id="14343" name="Picture 7" descr="Камень"/>
          <p:cNvPicPr>
            <a:picLocks noGrp="1" noChangeAspect="1" noChangeArrowheads="1"/>
          </p:cNvPicPr>
          <p:nvPr>
            <p:ph sz="half" idx="1"/>
          </p:nvPr>
        </p:nvPicPr>
        <p:blipFill>
          <a:blip r:embed="rId2"/>
          <a:srcRect/>
          <a:stretch>
            <a:fillRect/>
          </a:stretch>
        </p:blipFill>
        <p:spPr>
          <a:xfrm>
            <a:off x="571500" y="2857500"/>
            <a:ext cx="3286125" cy="3643313"/>
          </a:xfrm>
        </p:spPr>
      </p:pic>
      <p:sp>
        <p:nvSpPr>
          <p:cNvPr id="14344" name="Text Box 8"/>
          <p:cNvSpPr txBox="1">
            <a:spLocks noChangeArrowheads="1"/>
          </p:cNvSpPr>
          <p:nvPr/>
        </p:nvSpPr>
        <p:spPr bwMode="auto">
          <a:xfrm>
            <a:off x="4643438" y="1700213"/>
            <a:ext cx="2500312" cy="708025"/>
          </a:xfrm>
          <a:prstGeom prst="rect">
            <a:avLst/>
          </a:prstGeom>
          <a:noFill/>
          <a:ln w="9525">
            <a:noFill/>
            <a:miter lim="800000"/>
            <a:headEnd/>
            <a:tailEnd/>
          </a:ln>
        </p:spPr>
        <p:txBody>
          <a:bodyPr>
            <a:spAutoFit/>
          </a:bodyPr>
          <a:lstStyle/>
          <a:p>
            <a:pPr>
              <a:spcBef>
                <a:spcPct val="50000"/>
              </a:spcBef>
            </a:pPr>
            <a:r>
              <a:rPr lang="ru-RU" sz="2000">
                <a:solidFill>
                  <a:srgbClr val="000000"/>
                </a:solidFill>
                <a:latin typeface="Garamond" pitchFamily="18" charset="0"/>
              </a:rPr>
              <a:t> «Святой» ручей – у  деревни Шемякино</a:t>
            </a:r>
            <a:endParaRPr lang="ru-RU">
              <a:solidFill>
                <a:srgbClr val="000000"/>
              </a:solidFill>
              <a:latin typeface="Garamond" pitchFamily="18" charset="0"/>
            </a:endParaRPr>
          </a:p>
        </p:txBody>
      </p:sp>
      <p:pic>
        <p:nvPicPr>
          <p:cNvPr id="14345" name="Picture 9" descr="normal_08450038"/>
          <p:cNvPicPr>
            <a:picLocks noGrp="1" noChangeAspect="1" noChangeArrowheads="1"/>
          </p:cNvPicPr>
          <p:nvPr>
            <p:ph sz="quarter" idx="2"/>
          </p:nvPr>
        </p:nvPicPr>
        <p:blipFill>
          <a:blip r:embed="rId3"/>
          <a:srcRect/>
          <a:stretch>
            <a:fillRect/>
          </a:stretch>
        </p:blipFill>
        <p:spPr>
          <a:xfrm>
            <a:off x="6948488" y="931863"/>
            <a:ext cx="1909762" cy="2882900"/>
          </a:xfrm>
        </p:spPr>
      </p:pic>
      <p:sp>
        <p:nvSpPr>
          <p:cNvPr id="14346" name="Text Box 10"/>
          <p:cNvSpPr txBox="1">
            <a:spLocks noChangeArrowheads="1"/>
          </p:cNvSpPr>
          <p:nvPr/>
        </p:nvSpPr>
        <p:spPr bwMode="auto">
          <a:xfrm>
            <a:off x="428625" y="1000125"/>
            <a:ext cx="4214813" cy="1754188"/>
          </a:xfrm>
          <a:prstGeom prst="rect">
            <a:avLst/>
          </a:prstGeom>
          <a:noFill/>
          <a:ln w="9525">
            <a:noFill/>
            <a:miter lim="800000"/>
            <a:headEnd/>
            <a:tailEnd/>
          </a:ln>
        </p:spPr>
        <p:txBody>
          <a:bodyPr>
            <a:spAutoFit/>
          </a:bodyPr>
          <a:lstStyle/>
          <a:p>
            <a:pPr>
              <a:spcBef>
                <a:spcPct val="50000"/>
              </a:spcBef>
              <a:defRPr/>
            </a:pPr>
            <a:r>
              <a:rPr lang="ru-RU" dirty="0">
                <a:solidFill>
                  <a:srgbClr val="000000"/>
                </a:solidFill>
                <a:latin typeface="+mn-lt"/>
              </a:rPr>
              <a:t>Для жителей </a:t>
            </a:r>
            <a:r>
              <a:rPr lang="ru-RU" dirty="0" err="1">
                <a:solidFill>
                  <a:srgbClr val="000000"/>
                </a:solidFill>
                <a:latin typeface="+mn-lt"/>
              </a:rPr>
              <a:t>Оксочинского</a:t>
            </a:r>
            <a:r>
              <a:rPr lang="ru-RU" dirty="0">
                <a:solidFill>
                  <a:srgbClr val="000000"/>
                </a:solidFill>
                <a:latin typeface="+mn-lt"/>
              </a:rPr>
              <a:t> края такой </a:t>
            </a:r>
            <a:r>
              <a:rPr lang="ru-RU" dirty="0" err="1">
                <a:solidFill>
                  <a:srgbClr val="000000"/>
                </a:solidFill>
                <a:latin typeface="+mn-lt"/>
              </a:rPr>
              <a:t>местопочтимой</a:t>
            </a:r>
            <a:r>
              <a:rPr lang="ru-RU" dirty="0">
                <a:solidFill>
                  <a:srgbClr val="000000"/>
                </a:solidFill>
                <a:latin typeface="+mn-lt"/>
              </a:rPr>
              <a:t> святыней является «Святой» камень с изображением следов – стоп человека – взрослого и младенца, лап различных животных и домашнего скота у д. Калмыково.</a:t>
            </a:r>
          </a:p>
        </p:txBody>
      </p:sp>
      <p:sp>
        <p:nvSpPr>
          <p:cNvPr id="14347" name="Text Box 11"/>
          <p:cNvSpPr txBox="1">
            <a:spLocks noChangeArrowheads="1"/>
          </p:cNvSpPr>
          <p:nvPr/>
        </p:nvSpPr>
        <p:spPr bwMode="auto">
          <a:xfrm>
            <a:off x="4572000" y="4581525"/>
            <a:ext cx="4176713" cy="400050"/>
          </a:xfrm>
          <a:prstGeom prst="rect">
            <a:avLst/>
          </a:prstGeom>
          <a:noFill/>
          <a:ln w="9525">
            <a:noFill/>
            <a:miter lim="800000"/>
            <a:headEnd/>
            <a:tailEnd/>
          </a:ln>
        </p:spPr>
        <p:txBody>
          <a:bodyPr>
            <a:spAutoFit/>
          </a:bodyPr>
          <a:lstStyle/>
          <a:p>
            <a:pPr algn="ctr">
              <a:spcBef>
                <a:spcPct val="50000"/>
              </a:spcBef>
            </a:pPr>
            <a:r>
              <a:rPr lang="ru-RU" sz="2000">
                <a:solidFill>
                  <a:srgbClr val="000000"/>
                </a:solidFill>
                <a:latin typeface="Garamond" pitchFamily="18" charset="0"/>
              </a:rPr>
              <a:t>Камень вблизи деревни Горнецкое</a:t>
            </a:r>
            <a:endParaRPr lang="ru-RU" sz="2000">
              <a:latin typeface="Garamond"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347"/>
                                        </p:tgtEl>
                                        <p:attrNameLst>
                                          <p:attrName>style.visibility</p:attrName>
                                        </p:attrNameLst>
                                      </p:cBhvr>
                                      <p:to>
                                        <p:strVal val="visible"/>
                                      </p:to>
                                    </p:set>
                                    <p:animEffect transition="in" filter="fade">
                                      <p:cBhvr>
                                        <p:cTn id="13" dur="1000"/>
                                        <p:tgtEl>
                                          <p:spTgt spid="14347"/>
                                        </p:tgtEl>
                                      </p:cBhvr>
                                    </p:animEffect>
                                    <p:anim calcmode="lin" valueType="num">
                                      <p:cBhvr>
                                        <p:cTn id="14" dur="1000" fill="hold"/>
                                        <p:tgtEl>
                                          <p:spTgt spid="14347"/>
                                        </p:tgtEl>
                                        <p:attrNameLst>
                                          <p:attrName>ppt_x</p:attrName>
                                        </p:attrNameLst>
                                      </p:cBhvr>
                                      <p:tavLst>
                                        <p:tav tm="0">
                                          <p:val>
                                            <p:strVal val="#ppt_x"/>
                                          </p:val>
                                        </p:tav>
                                        <p:tav tm="100000">
                                          <p:val>
                                            <p:strVal val="#ppt_x"/>
                                          </p:val>
                                        </p:tav>
                                      </p:tavLst>
                                    </p:anim>
                                    <p:anim calcmode="lin" valueType="num">
                                      <p:cBhvr>
                                        <p:cTn id="15" dur="1000" fill="hold"/>
                                        <p:tgtEl>
                                          <p:spTgt spid="1434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 presetClass="entr" presetSubtype="10" fill="hold" nodeType="afterEffect">
                                  <p:stCondLst>
                                    <p:cond delay="0"/>
                                  </p:stCondLst>
                                  <p:childTnLst>
                                    <p:set>
                                      <p:cBhvr>
                                        <p:cTn id="18" dur="1" fill="hold">
                                          <p:stCondLst>
                                            <p:cond delay="0"/>
                                          </p:stCondLst>
                                        </p:cTn>
                                        <p:tgtEl>
                                          <p:spTgt spid="14345"/>
                                        </p:tgtEl>
                                        <p:attrNameLst>
                                          <p:attrName>style.visibility</p:attrName>
                                        </p:attrNameLst>
                                      </p:cBhvr>
                                      <p:to>
                                        <p:strVal val="visible"/>
                                      </p:to>
                                    </p:set>
                                    <p:animEffect transition="in" filter="blinds(horizontal)">
                                      <p:cBhvr>
                                        <p:cTn id="19" dur="500"/>
                                        <p:tgtEl>
                                          <p:spTgt spid="14345"/>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14344"/>
                                        </p:tgtEl>
                                        <p:attrNameLst>
                                          <p:attrName>style.visibility</p:attrName>
                                        </p:attrNameLst>
                                      </p:cBhvr>
                                      <p:to>
                                        <p:strVal val="visible"/>
                                      </p:to>
                                    </p:set>
                                    <p:animEffect transition="in" filter="fade">
                                      <p:cBhvr>
                                        <p:cTn id="23" dur="1000"/>
                                        <p:tgtEl>
                                          <p:spTgt spid="14344"/>
                                        </p:tgtEl>
                                      </p:cBhvr>
                                    </p:animEffect>
                                    <p:anim calcmode="lin" valueType="num">
                                      <p:cBhvr>
                                        <p:cTn id="24" dur="1000" fill="hold"/>
                                        <p:tgtEl>
                                          <p:spTgt spid="14344"/>
                                        </p:tgtEl>
                                        <p:attrNameLst>
                                          <p:attrName>ppt_x</p:attrName>
                                        </p:attrNameLst>
                                      </p:cBhvr>
                                      <p:tavLst>
                                        <p:tav tm="0">
                                          <p:val>
                                            <p:strVal val="#ppt_x"/>
                                          </p:val>
                                        </p:tav>
                                        <p:tav tm="100000">
                                          <p:val>
                                            <p:strVal val="#ppt_x"/>
                                          </p:val>
                                        </p:tav>
                                      </p:tavLst>
                                    </p:anim>
                                    <p:anim calcmode="lin" valueType="num">
                                      <p:cBhvr>
                                        <p:cTn id="25" dur="1000" fill="hold"/>
                                        <p:tgtEl>
                                          <p:spTgt spid="14344"/>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14346">
                                            <p:txEl>
                                              <p:pRg st="0" end="0"/>
                                            </p:txEl>
                                          </p:spTgt>
                                        </p:tgtEl>
                                        <p:attrNameLst>
                                          <p:attrName>style.visibility</p:attrName>
                                        </p:attrNameLst>
                                      </p:cBhvr>
                                      <p:to>
                                        <p:strVal val="visible"/>
                                      </p:to>
                                    </p:set>
                                    <p:animEffect transition="in" filter="fade">
                                      <p:cBhvr>
                                        <p:cTn id="29" dur="1000"/>
                                        <p:tgtEl>
                                          <p:spTgt spid="14346">
                                            <p:txEl>
                                              <p:pRg st="0" end="0"/>
                                            </p:txEl>
                                          </p:spTgt>
                                        </p:tgtEl>
                                      </p:cBhvr>
                                    </p:animEffect>
                                    <p:anim calcmode="lin" valueType="num">
                                      <p:cBhvr>
                                        <p:cTn id="30" dur="1000" fill="hold"/>
                                        <p:tgtEl>
                                          <p:spTgt spid="14346">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4346">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3" presetClass="entr" presetSubtype="10" fill="hold" nodeType="afterEffect">
                                  <p:stCondLst>
                                    <p:cond delay="0"/>
                                  </p:stCondLst>
                                  <p:childTnLst>
                                    <p:set>
                                      <p:cBhvr>
                                        <p:cTn id="34" dur="1" fill="hold">
                                          <p:stCondLst>
                                            <p:cond delay="0"/>
                                          </p:stCondLst>
                                        </p:cTn>
                                        <p:tgtEl>
                                          <p:spTgt spid="14343"/>
                                        </p:tgtEl>
                                        <p:attrNameLst>
                                          <p:attrName>style.visibility</p:attrName>
                                        </p:attrNameLst>
                                      </p:cBhvr>
                                      <p:to>
                                        <p:strVal val="visible"/>
                                      </p:to>
                                    </p:set>
                                    <p:animEffect transition="in" filter="blinds(horizontal)">
                                      <p:cBhvr>
                                        <p:cTn id="35"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4" grpId="0"/>
      <p:bldP spid="143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ru-RU" smtClean="0"/>
              <a:t>Предположения о происхождении камня</a:t>
            </a:r>
          </a:p>
        </p:txBody>
      </p:sp>
      <p:sp>
        <p:nvSpPr>
          <p:cNvPr id="22531" name="Rectangle 3"/>
          <p:cNvSpPr>
            <a:spLocks noGrp="1" noChangeArrowheads="1"/>
          </p:cNvSpPr>
          <p:nvPr>
            <p:ph type="body" idx="1"/>
          </p:nvPr>
        </p:nvSpPr>
        <p:spPr/>
        <p:txBody>
          <a:bodyPr/>
          <a:lstStyle/>
          <a:p>
            <a:pPr marL="0" indent="360363" eaLnBrk="1" hangingPunct="1">
              <a:lnSpc>
                <a:spcPct val="80000"/>
              </a:lnSpc>
            </a:pPr>
            <a:r>
              <a:rPr lang="ru-RU" sz="2000" smtClean="0"/>
              <a:t>Более ста лет назад о калмыковском камне писали: «Также на камне следы оставил Зосима Соловецкий (один из основателей Соловецкого монастыря, 15 в. – В. Д.), в 40 верстах от с. Белого, на Мсте, в Борович. у. Новг. губ., отдыхавший здесь на пути в Новгород, куда он шел для исходатайствования у веча владельческой записи на свой пустынный остров…» Это сообщение проливает свет на название праздника «Зосима». </a:t>
            </a:r>
          </a:p>
          <a:p>
            <a:pPr marL="0" indent="360363">
              <a:lnSpc>
                <a:spcPct val="90000"/>
              </a:lnSpc>
            </a:pPr>
            <a:r>
              <a:rPr lang="ru-RU" sz="2000" smtClean="0"/>
              <a:t>О возникновении святыни на данном месте говорят по-разному. Одни утверждают, что на этом месте в земле нашли икону, хотели построить церковь. Но по-видимому, она так и не была построена, а камень  для фундамента остался и к нему ходят поклоняться люди. По другой версии, что рядом с камнем, скорее всего, была  когда-то церковь. Другие говорят, что «камень упал с неба».  По предположению археологов, камень  когда-то был мягким, как пластилин, и его притащил к нам со Скандинавского  полуострова ледник. </a:t>
            </a:r>
          </a:p>
          <a:p>
            <a:pPr marL="0" indent="360363" eaLnBrk="1" hangingPunct="1">
              <a:lnSpc>
                <a:spcPct val="80000"/>
              </a:lnSpc>
            </a:pPr>
            <a:endParaRPr lang="ru-RU" sz="200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1000"/>
                                        <p:tgtEl>
                                          <p:spTgt spid="22530"/>
                                        </p:tgtEl>
                                      </p:cBhvr>
                                    </p:animEffect>
                                    <p:anim calcmode="lin" valueType="num">
                                      <p:cBhvr>
                                        <p:cTn id="8" dur="1000" fill="hold"/>
                                        <p:tgtEl>
                                          <p:spTgt spid="22530"/>
                                        </p:tgtEl>
                                        <p:attrNameLst>
                                          <p:attrName>ppt_x</p:attrName>
                                        </p:attrNameLst>
                                      </p:cBhvr>
                                      <p:tavLst>
                                        <p:tav tm="0">
                                          <p:val>
                                            <p:strVal val="#ppt_x"/>
                                          </p:val>
                                        </p:tav>
                                        <p:tav tm="100000">
                                          <p:val>
                                            <p:strVal val="#ppt_x"/>
                                          </p:val>
                                        </p:tav>
                                      </p:tavLst>
                                    </p:anim>
                                    <p:anim calcmode="lin" valueType="num">
                                      <p:cBhvr>
                                        <p:cTn id="9" dur="1000" fill="hold"/>
                                        <p:tgtEl>
                                          <p:spTgt spid="225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2531">
                                            <p:txEl>
                                              <p:pRg st="0" end="0"/>
                                            </p:txEl>
                                          </p:spTgt>
                                        </p:tgtEl>
                                        <p:attrNameLst>
                                          <p:attrName>style.visibility</p:attrName>
                                        </p:attrNameLst>
                                      </p:cBhvr>
                                      <p:to>
                                        <p:strVal val="visible"/>
                                      </p:to>
                                    </p:set>
                                    <p:animEffect transition="in" filter="fade">
                                      <p:cBhvr>
                                        <p:cTn id="13" dur="1000"/>
                                        <p:tgtEl>
                                          <p:spTgt spid="22531">
                                            <p:txEl>
                                              <p:pRg st="0" end="0"/>
                                            </p:txEl>
                                          </p:spTgt>
                                        </p:tgtEl>
                                      </p:cBhvr>
                                    </p:animEffect>
                                    <p:anim calcmode="lin" valueType="num">
                                      <p:cBhvr>
                                        <p:cTn id="14"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2531">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2531">
                                            <p:txEl>
                                              <p:pRg st="1" end="1"/>
                                            </p:txEl>
                                          </p:spTgt>
                                        </p:tgtEl>
                                        <p:attrNameLst>
                                          <p:attrName>style.visibility</p:attrName>
                                        </p:attrNameLst>
                                      </p:cBhvr>
                                      <p:to>
                                        <p:strVal val="visible"/>
                                      </p:to>
                                    </p:set>
                                    <p:animEffect transition="in" filter="fade">
                                      <p:cBhvr>
                                        <p:cTn id="19" dur="1000"/>
                                        <p:tgtEl>
                                          <p:spTgt spid="22531">
                                            <p:txEl>
                                              <p:pRg st="1" end="1"/>
                                            </p:txEl>
                                          </p:spTgt>
                                        </p:tgtEl>
                                      </p:cBhvr>
                                    </p:animEffect>
                                    <p:anim calcmode="lin" valueType="num">
                                      <p:cBhvr>
                                        <p:cTn id="20"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253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ru-RU" smtClean="0"/>
              <a:t>Службы у Святого камня</a:t>
            </a:r>
          </a:p>
        </p:txBody>
      </p:sp>
      <p:sp>
        <p:nvSpPr>
          <p:cNvPr id="21507" name="Rectangle 3"/>
          <p:cNvSpPr>
            <a:spLocks noGrp="1" noChangeArrowheads="1"/>
          </p:cNvSpPr>
          <p:nvPr>
            <p:ph type="body" idx="1"/>
          </p:nvPr>
        </p:nvSpPr>
        <p:spPr>
          <a:xfrm>
            <a:off x="827088" y="1628775"/>
            <a:ext cx="7315200" cy="4525963"/>
          </a:xfrm>
        </p:spPr>
        <p:txBody>
          <a:bodyPr/>
          <a:lstStyle/>
          <a:p>
            <a:pPr marL="179388" indent="360363" eaLnBrk="1" hangingPunct="1">
              <a:lnSpc>
                <a:spcPct val="90000"/>
              </a:lnSpc>
              <a:buFontTx/>
              <a:buNone/>
            </a:pPr>
            <a:r>
              <a:rPr lang="ru-RU" smtClean="0"/>
              <a:t>Камень-следовик, расположенный у д. Калмыково на мысе, образованном двумя серпами, издавна почитался во многих окрестных деревнях. Наибольшее число богомольцев стекалось сюда 10 октября (н. ст.); Зосима и Савватий – престольный праздник ближайших к камню деревень Калмыково и Подгорье. В Подгорье священник служил молебен, и потом все собравшиеся крестным ходом шли к камню, где тоже проходила служба.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1000"/>
                                        <p:tgtEl>
                                          <p:spTgt spid="21506"/>
                                        </p:tgtEl>
                                      </p:cBhvr>
                                    </p:animEffect>
                                    <p:anim calcmode="lin" valueType="num">
                                      <p:cBhvr>
                                        <p:cTn id="8" dur="1000" fill="hold"/>
                                        <p:tgtEl>
                                          <p:spTgt spid="21506"/>
                                        </p:tgtEl>
                                        <p:attrNameLst>
                                          <p:attrName>ppt_x</p:attrName>
                                        </p:attrNameLst>
                                      </p:cBhvr>
                                      <p:tavLst>
                                        <p:tav tm="0">
                                          <p:val>
                                            <p:strVal val="#ppt_x"/>
                                          </p:val>
                                        </p:tav>
                                        <p:tav tm="100000">
                                          <p:val>
                                            <p:strVal val="#ppt_x"/>
                                          </p:val>
                                        </p:tav>
                                      </p:tavLst>
                                    </p:anim>
                                    <p:anim calcmode="lin" valueType="num">
                                      <p:cBhvr>
                                        <p:cTn id="9" dur="1000" fill="hold"/>
                                        <p:tgtEl>
                                          <p:spTgt spid="215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Effect transition="in" filter="fade">
                                      <p:cBhvr>
                                        <p:cTn id="13" dur="1000"/>
                                        <p:tgtEl>
                                          <p:spTgt spid="21507">
                                            <p:txEl>
                                              <p:pRg st="0" end="0"/>
                                            </p:txEl>
                                          </p:spTgt>
                                        </p:tgtEl>
                                      </p:cBhvr>
                                    </p:animEffect>
                                    <p:anim calcmode="lin" valueType="num">
                                      <p:cBhvr>
                                        <p:cTn id="14"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150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theme/theme1.xml><?xml version="1.0" encoding="utf-8"?>
<a:theme xmlns:a="http://schemas.openxmlformats.org/drawingml/2006/main" name="TS001159440">
  <a:themeElements>
    <a:clrScheme name="TS0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S001159440">
      <a:majorFont>
        <a:latin typeface="Century Gothic"/>
        <a:ea typeface=""/>
        <a:cs typeface=""/>
      </a:majorFont>
      <a:minorFont>
        <a:latin typeface="Century Gothic"/>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S0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S00115944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S00115944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S00115944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S00115944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S00115944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S00115944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S00115944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S00115944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S00115944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S00115944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S00115944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s_pptpostmortem_tp01018455">
  <a:themeElements>
    <a:clrScheme name="ms_pptpostmortem_tp01018455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fontScheme name="ms_pptpostmortem_tp01018455">
      <a:majorFont>
        <a:latin typeface="Garamond"/>
        <a:ea typeface=""/>
        <a:cs typeface=""/>
      </a:majorFont>
      <a:minorFont>
        <a:latin typeface="Garamon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_pptpostmortem_tp01018455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clrMap bg1="dk2" tx1="lt1" bg2="dk1" tx2="lt2" accent1="accent1" accent2="accent2" accent3="accent3" accent4="accent4" accent5="accent5" accent6="accent6" hlink="hlink" folHlink="folHlink"/>
    </a:extraClrScheme>
    <a:extraClrScheme>
      <a:clrScheme name="ms_pptpostmortem_tp01018455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ms_pptpostmortem_tp01018455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ms_pptpostmortem_tp01018455 4">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ms_pptpostmortem_tp01018455 5">
        <a:dk1>
          <a:srgbClr val="100000"/>
        </a:dk1>
        <a:lt1>
          <a:srgbClr val="FFFFFF"/>
        </a:lt1>
        <a:dk2>
          <a:srgbClr val="800000"/>
        </a:dk2>
        <a:lt2>
          <a:srgbClr val="FFCC66"/>
        </a:lt2>
        <a:accent1>
          <a:srgbClr val="003366"/>
        </a:accent1>
        <a:accent2>
          <a:srgbClr val="996633"/>
        </a:accent2>
        <a:accent3>
          <a:srgbClr val="C0AAAA"/>
        </a:accent3>
        <a:accent4>
          <a:srgbClr val="DADADA"/>
        </a:accent4>
        <a:accent5>
          <a:srgbClr val="AAADB8"/>
        </a:accent5>
        <a:accent6>
          <a:srgbClr val="8A5C2D"/>
        </a:accent6>
        <a:hlink>
          <a:srgbClr val="336699"/>
        </a:hlink>
        <a:folHlink>
          <a:srgbClr val="CC3300"/>
        </a:folHlink>
      </a:clrScheme>
      <a:clrMap bg1="dk2" tx1="lt1" bg2="dk1" tx2="lt2" accent1="accent1" accent2="accent2" accent3="accent3" accent4="accent4" accent5="accent5" accent6="accent6" hlink="hlink" folHlink="folHlink"/>
    </a:extraClrScheme>
    <a:extraClrScheme>
      <a:clrScheme name="ms_pptpostmortem_tp01018455 6">
        <a:dk1>
          <a:srgbClr val="666633"/>
        </a:dk1>
        <a:lt1>
          <a:srgbClr val="FFFFFF"/>
        </a:lt1>
        <a:dk2>
          <a:srgbClr val="CC9900"/>
        </a:dk2>
        <a:lt2>
          <a:srgbClr val="DDDDDD"/>
        </a:lt2>
        <a:accent1>
          <a:srgbClr val="CC6600"/>
        </a:accent1>
        <a:accent2>
          <a:srgbClr val="996633"/>
        </a:accent2>
        <a:accent3>
          <a:srgbClr val="E2CAAA"/>
        </a:accent3>
        <a:accent4>
          <a:srgbClr val="DADADA"/>
        </a:accent4>
        <a:accent5>
          <a:srgbClr val="E2B8AA"/>
        </a:accent5>
        <a:accent6>
          <a:srgbClr val="8A5C2D"/>
        </a:accent6>
        <a:hlink>
          <a:srgbClr val="663300"/>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TS001159440</Template>
  <TotalTime>612</TotalTime>
  <Words>1841</Words>
  <Application>Microsoft Office PowerPoint</Application>
  <PresentationFormat>On-screen Show (4:3)</PresentationFormat>
  <Paragraphs>111</Paragraphs>
  <Slides>25</Slides>
  <Notes>1</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4</vt:i4>
      </vt:variant>
      <vt:variant>
        <vt:lpstr>Заголовки слайдов</vt:lpstr>
      </vt:variant>
      <vt:variant>
        <vt:i4>25</vt:i4>
      </vt:variant>
    </vt:vector>
  </HeadingPairs>
  <TitlesOfParts>
    <vt:vector size="33" baseType="lpstr">
      <vt:lpstr>Arial</vt:lpstr>
      <vt:lpstr>Century Gothic</vt:lpstr>
      <vt:lpstr>Garamond</vt:lpstr>
      <vt:lpstr>Times New Roman</vt:lpstr>
      <vt:lpstr>TS001159440</vt:lpstr>
      <vt:lpstr>ms_pptpostmortem_tp01018455</vt:lpstr>
      <vt:lpstr>TS001159440</vt:lpstr>
      <vt:lpstr>ms_pptpostmortem_tp01018455</vt:lpstr>
      <vt:lpstr>«Святой камень-следовик» д. Калмыково МАОУ СОШ № 2  ученица 8а класса Касцова А руководитель Стратонникова М.А. </vt:lpstr>
      <vt:lpstr>Введение</vt:lpstr>
      <vt:lpstr>Цели и задачи исследования</vt:lpstr>
      <vt:lpstr>Этапы работы</vt:lpstr>
      <vt:lpstr>Источники информации</vt:lpstr>
      <vt:lpstr>«Камни Северо-Запада»</vt:lpstr>
      <vt:lpstr>Исторические факты</vt:lpstr>
      <vt:lpstr>Предположения о происхождении камня</vt:lpstr>
      <vt:lpstr>Службы у Святого камня</vt:lpstr>
      <vt:lpstr>История камня</vt:lpstr>
      <vt:lpstr>Слайд 11</vt:lpstr>
      <vt:lpstr>Слайд 12</vt:lpstr>
      <vt:lpstr>Слайд 13</vt:lpstr>
      <vt:lpstr>Чудодейственность камня</vt:lpstr>
      <vt:lpstr>Слайд 15</vt:lpstr>
      <vt:lpstr>Воспоминания о камне</vt:lpstr>
      <vt:lpstr>Слайд 17</vt:lpstr>
      <vt:lpstr>Слайд 18</vt:lpstr>
      <vt:lpstr>Аникин Алексей Павлович</vt:lpstr>
      <vt:lpstr>Стихотворение о Камне-следовике</vt:lpstr>
      <vt:lpstr> Рукопись стихотворения</vt:lpstr>
      <vt:lpstr>Михаил Васильевич Шорин </vt:lpstr>
      <vt:lpstr>Вывод</vt:lpstr>
      <vt:lpstr>Библиография</vt:lpstr>
      <vt:lpstr>Слайд 25</vt:lpstr>
    </vt:vector>
  </TitlesOfParts>
  <Company>MoBIL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username</dc:creator>
  <cp:lastModifiedBy>username</cp:lastModifiedBy>
  <cp:revision>37</cp:revision>
  <dcterms:created xsi:type="dcterms:W3CDTF">2014-02-13T16:40:17Z</dcterms:created>
  <dcterms:modified xsi:type="dcterms:W3CDTF">2014-02-23T17:44:30Z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CID">
    <vt:lpwstr>1049</vt:lpwstr>
  </property>
  <property fmtid="{D5CDD505-2E9C-101B-9397-08002B2CF9AE}" pid="3" name="DirectSourceMarket">
    <vt:lpwstr>english</vt:lpwstr>
  </property>
  <property fmtid="{D5CDD505-2E9C-101B-9397-08002B2CF9AE}" pid="4" name="OriginalSourceMarket">
    <vt:lpwstr>english</vt:lpwstr>
  </property>
  <property fmtid="{D5CDD505-2E9C-101B-9397-08002B2CF9AE}" pid="5" name="Markets">
    <vt:lpwstr/>
  </property>
  <property fmtid="{D5CDD505-2E9C-101B-9397-08002B2CF9AE}" pid="6" name="AssetType">
    <vt:lpwstr>TP</vt:lpwstr>
  </property>
  <property fmtid="{D5CDD505-2E9C-101B-9397-08002B2CF9AE}" pid="7" name="TPInstallLocation">
    <vt:lpwstr>{Document Themes}</vt:lpwstr>
  </property>
  <property fmtid="{D5CDD505-2E9C-101B-9397-08002B2CF9AE}" pid="8" name="PrimaryImageGen">
    <vt:lpwstr>1</vt:lpwstr>
  </property>
  <property fmtid="{D5CDD505-2E9C-101B-9397-08002B2CF9AE}" pid="9" name="display_urn:schemas-microsoft-com:office:office#APAuthor">
    <vt:lpwstr>REDMOND\cynvey</vt:lpwstr>
  </property>
  <property fmtid="{D5CDD505-2E9C-101B-9397-08002B2CF9AE}" pid="10" name="APAuthor">
    <vt:lpwstr>241</vt:lpwstr>
  </property>
  <property fmtid="{D5CDD505-2E9C-101B-9397-08002B2CF9AE}" pid="11" name="CHMName">
    <vt:lpwstr/>
  </property>
  <property fmtid="{D5CDD505-2E9C-101B-9397-08002B2CF9AE}" pid="12" name="Milestone">
    <vt:lpwstr>Continuous</vt:lpwstr>
  </property>
  <property fmtid="{D5CDD505-2E9C-101B-9397-08002B2CF9AE}" pid="13" name="TPAppVersion">
    <vt:lpwstr>11</vt:lpwstr>
  </property>
  <property fmtid="{D5CDD505-2E9C-101B-9397-08002B2CF9AE}" pid="14" name="TPCommandLine">
    <vt:lpwstr>{PP} {FilePath}</vt:lpwstr>
  </property>
  <property fmtid="{D5CDD505-2E9C-101B-9397-08002B2CF9AE}" pid="15" name="AssetId">
    <vt:lpwstr>TS001159440</vt:lpwstr>
  </property>
  <property fmtid="{D5CDD505-2E9C-101B-9397-08002B2CF9AE}" pid="16" name="IsSearchable">
    <vt:lpwstr>0</vt:lpwstr>
  </property>
  <property fmtid="{D5CDD505-2E9C-101B-9397-08002B2CF9AE}" pid="17" name="EditorialStatus">
    <vt:lpwstr/>
  </property>
  <property fmtid="{D5CDD505-2E9C-101B-9397-08002B2CF9AE}" pid="18" name="NumericId">
    <vt:lpwstr>-1.00000000000000</vt:lpwstr>
  </property>
  <property fmtid="{D5CDD505-2E9C-101B-9397-08002B2CF9AE}" pid="19" name="PublishTargets">
    <vt:lpwstr>OfficeOnline</vt:lpwstr>
  </property>
  <property fmtid="{D5CDD505-2E9C-101B-9397-08002B2CF9AE}" pid="20" name="TPLaunchHelpLinkType">
    <vt:lpwstr/>
  </property>
  <property fmtid="{D5CDD505-2E9C-101B-9397-08002B2CF9AE}" pid="21" name="TPFriendlyName">
    <vt:lpwstr>{Document Themes}</vt:lpwstr>
  </property>
  <property fmtid="{D5CDD505-2E9C-101B-9397-08002B2CF9AE}" pid="22" name="display_urn:schemas-microsoft-com:office:office#APEditor">
    <vt:lpwstr>REDMOND\v-luannv</vt:lpwstr>
  </property>
  <property fmtid="{D5CDD505-2E9C-101B-9397-08002B2CF9AE}" pid="23" name="APEditor">
    <vt:lpwstr>103</vt:lpwstr>
  </property>
  <property fmtid="{D5CDD505-2E9C-101B-9397-08002B2CF9AE}" pid="24" name="SourceTitle">
    <vt:lpwstr>School books design template</vt:lpwstr>
  </property>
  <property fmtid="{D5CDD505-2E9C-101B-9397-08002B2CF9AE}" pid="25" name="TPApplication">
    <vt:lpwstr>PowerPoint</vt:lpwstr>
  </property>
  <property fmtid="{D5CDD505-2E9C-101B-9397-08002B2CF9AE}" pid="26" name="TPLaunchHelpLink">
    <vt:lpwstr/>
  </property>
  <property fmtid="{D5CDD505-2E9C-101B-9397-08002B2CF9AE}" pid="27" name="OpenTemplate">
    <vt:lpwstr>1</vt:lpwstr>
  </property>
  <property fmtid="{D5CDD505-2E9C-101B-9397-08002B2CF9AE}" pid="28" name="UACurrentWords">
    <vt:lpwstr>0</vt:lpwstr>
  </property>
  <property fmtid="{D5CDD505-2E9C-101B-9397-08002B2CF9AE}" pid="29" name="UALocRecommendation">
    <vt:lpwstr>Localize</vt:lpwstr>
  </property>
  <property fmtid="{D5CDD505-2E9C-101B-9397-08002B2CF9AE}" pid="30" name="UALocComments">
    <vt:lpwstr/>
  </property>
  <property fmtid="{D5CDD505-2E9C-101B-9397-08002B2CF9AE}" pid="31" name="Applications">
    <vt:lpwstr>172;#Office 2000;#-1;#TBD;#-1;#TBD;#-1;#TBD;#-1;#TBD;#-1;#TBD;#-1;#TBD</vt:lpwstr>
  </property>
  <property fmtid="{D5CDD505-2E9C-101B-9397-08002B2CF9AE}" pid="32" name="UANotes">
    <vt:lpwstr>Contains image from Hemera. Uses Hemera photos from CAM site which can only be used on Office Online. These templates cannot be distributed in a CD or in the box with any software application.. SEO Pilot 2008</vt:lpwstr>
  </property>
  <property fmtid="{D5CDD505-2E9C-101B-9397-08002B2CF9AE}" pid="33" name="ContentTypeId">
    <vt:lpwstr>0x0101006025706CF4CD034688BEBAE97A2E701D0202001F9DE411C1B38343BE78B0080F632418</vt:lpwstr>
  </property>
  <property fmtid="{D5CDD505-2E9C-101B-9397-08002B2CF9AE}" pid="34" name="IsDeleted">
    <vt:lpwstr>0</vt:lpwstr>
  </property>
  <property fmtid="{D5CDD505-2E9C-101B-9397-08002B2CF9AE}" pid="35" name="ParentAssetId">
    <vt:lpwstr/>
  </property>
  <property fmtid="{D5CDD505-2E9C-101B-9397-08002B2CF9AE}" pid="36" name="ShowIn">
    <vt:lpwstr>Show everywhere</vt:lpwstr>
  </property>
  <property fmtid="{D5CDD505-2E9C-101B-9397-08002B2CF9AE}" pid="37" name="Content Type">
    <vt:lpwstr>OOFile</vt:lpwstr>
  </property>
  <property fmtid="{D5CDD505-2E9C-101B-9397-08002B2CF9AE}" pid="38" name="AuthoringAssetId">
    <vt:lpwstr>TP001159440</vt:lpwstr>
  </property>
</Properties>
</file>